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56" r:id="rId2"/>
    <p:sldId id="282" r:id="rId3"/>
    <p:sldId id="299" r:id="rId4"/>
    <p:sldId id="257" r:id="rId5"/>
    <p:sldId id="304" r:id="rId6"/>
    <p:sldId id="303" r:id="rId7"/>
    <p:sldId id="301" r:id="rId8"/>
    <p:sldId id="300" r:id="rId9"/>
    <p:sldId id="285" r:id="rId10"/>
    <p:sldId id="276" r:id="rId11"/>
    <p:sldId id="296" r:id="rId12"/>
    <p:sldId id="281" r:id="rId13"/>
    <p:sldId id="287" r:id="rId14"/>
    <p:sldId id="297" r:id="rId15"/>
    <p:sldId id="298" r:id="rId16"/>
    <p:sldId id="306" r:id="rId17"/>
    <p:sldId id="305" r:id="rId18"/>
    <p:sldId id="302" r:id="rId19"/>
  </p:sldIdLst>
  <p:sldSz cx="9144000" cy="6858000" type="screen4x3"/>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D25C"/>
    <a:srgbClr val="CEAE24"/>
    <a:srgbClr val="D5A51D"/>
    <a:srgbClr val="EDCE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54" autoAdjust="0"/>
    <p:restoredTop sz="96259" autoAdjust="0"/>
  </p:normalViewPr>
  <p:slideViewPr>
    <p:cSldViewPr>
      <p:cViewPr>
        <p:scale>
          <a:sx n="80" d="100"/>
          <a:sy n="80" d="100"/>
        </p:scale>
        <p:origin x="-1836" y="-1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4185"/>
          </a:xfrm>
          <a:prstGeom prst="rect">
            <a:avLst/>
          </a:prstGeom>
        </p:spPr>
        <p:txBody>
          <a:bodyPr vert="horz" lIns="93031" tIns="46516" rIns="93031" bIns="46516" rtlCol="0"/>
          <a:lstStyle>
            <a:lvl1pPr algn="r">
              <a:defRPr sz="1200"/>
            </a:lvl1pPr>
          </a:lstStyle>
          <a:p>
            <a:fld id="{4257F7DF-0C55-4AF2-B273-B77D838443F4}" type="datetimeFigureOut">
              <a:rPr lang="en-US" smtClean="0"/>
              <a:t>9/12/2014</a:t>
            </a:fld>
            <a:endParaRPr lang="en-US"/>
          </a:p>
        </p:txBody>
      </p:sp>
      <p:sp>
        <p:nvSpPr>
          <p:cNvPr id="4" name="Footer Placeholder 3"/>
          <p:cNvSpPr>
            <a:spLocks noGrp="1"/>
          </p:cNvSpPr>
          <p:nvPr>
            <p:ph type="ftr" sz="quarter" idx="2"/>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17904"/>
            <a:ext cx="3032337" cy="464185"/>
          </a:xfrm>
          <a:prstGeom prst="rect">
            <a:avLst/>
          </a:prstGeom>
        </p:spPr>
        <p:txBody>
          <a:bodyPr vert="horz" lIns="93031" tIns="46516" rIns="93031" bIns="46516" rtlCol="0" anchor="b"/>
          <a:lstStyle>
            <a:lvl1pPr algn="r">
              <a:defRPr sz="1200"/>
            </a:lvl1pPr>
          </a:lstStyle>
          <a:p>
            <a:fld id="{3360D3D9-B5C4-41B3-A96E-B6DC01D31BD1}" type="slidenum">
              <a:rPr lang="en-US" smtClean="0"/>
              <a:t>‹#›</a:t>
            </a:fld>
            <a:endParaRPr lang="en-US"/>
          </a:p>
        </p:txBody>
      </p:sp>
    </p:spTree>
    <p:extLst>
      <p:ext uri="{BB962C8B-B14F-4D97-AF65-F5344CB8AC3E}">
        <p14:creationId xmlns:p14="http://schemas.microsoft.com/office/powerpoint/2010/main" val="3549858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idx="1"/>
          </p:nvPr>
        </p:nvSpPr>
        <p:spPr>
          <a:xfrm>
            <a:off x="3963744" y="0"/>
            <a:ext cx="3032337" cy="464185"/>
          </a:xfrm>
          <a:prstGeom prst="rect">
            <a:avLst/>
          </a:prstGeom>
        </p:spPr>
        <p:txBody>
          <a:bodyPr vert="horz" lIns="93031" tIns="46516" rIns="93031" bIns="46516" rtlCol="0"/>
          <a:lstStyle>
            <a:lvl1pPr algn="r">
              <a:defRPr sz="1200"/>
            </a:lvl1pPr>
          </a:lstStyle>
          <a:p>
            <a:fld id="{28727254-28FC-447B-961F-D92EF390B4A5}" type="datetimeFigureOut">
              <a:rPr lang="en-US" smtClean="0"/>
              <a:t>9/12/2014</a:t>
            </a:fld>
            <a:endParaRPr 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31" tIns="46516" rIns="93031" bIns="46516" rtlCol="0" anchor="ctr"/>
          <a:lstStyle/>
          <a:p>
            <a:endParaRPr lang="en-US"/>
          </a:p>
        </p:txBody>
      </p:sp>
      <p:sp>
        <p:nvSpPr>
          <p:cNvPr id="5" name="Notes Placeholder 4"/>
          <p:cNvSpPr>
            <a:spLocks noGrp="1"/>
          </p:cNvSpPr>
          <p:nvPr>
            <p:ph type="body" sz="quarter" idx="3"/>
          </p:nvPr>
        </p:nvSpPr>
        <p:spPr>
          <a:xfrm>
            <a:off x="699770" y="4409758"/>
            <a:ext cx="5598160" cy="4177665"/>
          </a:xfrm>
          <a:prstGeom prst="rect">
            <a:avLst/>
          </a:prstGeom>
        </p:spPr>
        <p:txBody>
          <a:bodyPr vert="horz" lIns="93031" tIns="46516" rIns="93031" bIns="465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17904"/>
            <a:ext cx="3032337" cy="464185"/>
          </a:xfrm>
          <a:prstGeom prst="rect">
            <a:avLst/>
          </a:prstGeom>
        </p:spPr>
        <p:txBody>
          <a:bodyPr vert="horz" lIns="93031" tIns="46516" rIns="93031" bIns="46516" rtlCol="0" anchor="b"/>
          <a:lstStyle>
            <a:lvl1pPr algn="r">
              <a:defRPr sz="1200"/>
            </a:lvl1pPr>
          </a:lstStyle>
          <a:p>
            <a:fld id="{B4AD83BB-D6AB-4EE0-8A2E-499C1A9300BE}" type="slidenum">
              <a:rPr lang="en-US" smtClean="0"/>
              <a:t>‹#›</a:t>
            </a:fld>
            <a:endParaRPr lang="en-US"/>
          </a:p>
        </p:txBody>
      </p:sp>
    </p:spTree>
    <p:extLst>
      <p:ext uri="{BB962C8B-B14F-4D97-AF65-F5344CB8AC3E}">
        <p14:creationId xmlns:p14="http://schemas.microsoft.com/office/powerpoint/2010/main" val="2993321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Seth Godin is</a:t>
            </a:r>
            <a:r>
              <a:rPr lang="en-US" baseline="0" dirty="0" smtClean="0"/>
              <a:t> an entrepreneur and author. He focuses on business and marketing.</a:t>
            </a:r>
          </a:p>
          <a:p>
            <a:r>
              <a:rPr lang="en-US" baseline="0" dirty="0" smtClean="0"/>
              <a:t>2) This quote sets the stage for our discussion today. </a:t>
            </a:r>
            <a:endParaRPr lang="en-US" dirty="0"/>
          </a:p>
        </p:txBody>
      </p:sp>
      <p:sp>
        <p:nvSpPr>
          <p:cNvPr id="4" name="Slide Number Placeholder 3"/>
          <p:cNvSpPr>
            <a:spLocks noGrp="1"/>
          </p:cNvSpPr>
          <p:nvPr>
            <p:ph type="sldNum" sz="quarter" idx="10"/>
          </p:nvPr>
        </p:nvSpPr>
        <p:spPr/>
        <p:txBody>
          <a:bodyPr/>
          <a:lstStyle/>
          <a:p>
            <a:fld id="{B4AD83BB-D6AB-4EE0-8A2E-499C1A9300BE}" type="slidenum">
              <a:rPr lang="en-US" smtClean="0"/>
              <a:t>1</a:t>
            </a:fld>
            <a:endParaRPr lang="en-US"/>
          </a:p>
        </p:txBody>
      </p:sp>
    </p:spTree>
    <p:extLst>
      <p:ext uri="{BB962C8B-B14F-4D97-AF65-F5344CB8AC3E}">
        <p14:creationId xmlns:p14="http://schemas.microsoft.com/office/powerpoint/2010/main" val="14867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So,</a:t>
            </a:r>
            <a:r>
              <a:rPr lang="en-US" baseline="0" dirty="0" smtClean="0"/>
              <a:t> all of this sounds great, but how do you foster this culture shift in your classroom?</a:t>
            </a:r>
          </a:p>
          <a:p>
            <a:pPr marL="228600" indent="-228600">
              <a:buAutoNum type="arabicParenR"/>
            </a:pPr>
            <a:r>
              <a:rPr lang="en-US" baseline="0" dirty="0" smtClean="0"/>
              <a:t>I want to reiterate that this is a “trial and error” process whose positive outcomes ebb and flow.</a:t>
            </a:r>
            <a:endParaRPr lang="en-US" dirty="0"/>
          </a:p>
        </p:txBody>
      </p:sp>
      <p:sp>
        <p:nvSpPr>
          <p:cNvPr id="4" name="Slide Number Placeholder 3"/>
          <p:cNvSpPr>
            <a:spLocks noGrp="1"/>
          </p:cNvSpPr>
          <p:nvPr>
            <p:ph type="sldNum" sz="quarter" idx="10"/>
          </p:nvPr>
        </p:nvSpPr>
        <p:spPr/>
        <p:txBody>
          <a:bodyPr/>
          <a:lstStyle/>
          <a:p>
            <a:fld id="{B4AD83BB-D6AB-4EE0-8A2E-499C1A9300BE}" type="slidenum">
              <a:rPr lang="en-US" smtClean="0"/>
              <a:t>12</a:t>
            </a:fld>
            <a:endParaRPr lang="en-US"/>
          </a:p>
        </p:txBody>
      </p:sp>
    </p:spTree>
    <p:extLst>
      <p:ext uri="{BB962C8B-B14F-4D97-AF65-F5344CB8AC3E}">
        <p14:creationId xmlns:p14="http://schemas.microsoft.com/office/powerpoint/2010/main" val="1128607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aseline="0" dirty="0" smtClean="0"/>
              <a:t>At </a:t>
            </a:r>
            <a:r>
              <a:rPr lang="en-US" baseline="0" dirty="0" smtClean="0"/>
              <a:t>the beginning of this </a:t>
            </a:r>
            <a:r>
              <a:rPr lang="en-US" baseline="0" dirty="0" smtClean="0"/>
              <a:t>workshop, you told us that </a:t>
            </a:r>
            <a:r>
              <a:rPr lang="en-US" baseline="0" dirty="0" smtClean="0"/>
              <a:t>we want to foster intrinsic learning in students. Why are you now telling us to attach a grade to the process?</a:t>
            </a:r>
          </a:p>
          <a:p>
            <a:pPr marL="228600" indent="-228600">
              <a:buAutoNum type="arabicParenR"/>
            </a:pPr>
            <a:r>
              <a:rPr lang="en-US" baseline="0" dirty="0" smtClean="0"/>
              <a:t>Although grades are a type of extrinsic motivation, they are not fatal to the process. It’s </a:t>
            </a:r>
            <a:r>
              <a:rPr lang="en-US" baseline="0" dirty="0" smtClean="0"/>
              <a:t>how you do it that makes the difference.</a:t>
            </a:r>
            <a:endParaRPr lang="en-US" dirty="0"/>
          </a:p>
        </p:txBody>
      </p:sp>
      <p:sp>
        <p:nvSpPr>
          <p:cNvPr id="4" name="Slide Number Placeholder 3"/>
          <p:cNvSpPr>
            <a:spLocks noGrp="1"/>
          </p:cNvSpPr>
          <p:nvPr>
            <p:ph type="sldNum" sz="quarter" idx="10"/>
          </p:nvPr>
        </p:nvSpPr>
        <p:spPr/>
        <p:txBody>
          <a:bodyPr/>
          <a:lstStyle/>
          <a:p>
            <a:fld id="{B4AD83BB-D6AB-4EE0-8A2E-499C1A9300BE}" type="slidenum">
              <a:rPr lang="en-US" smtClean="0"/>
              <a:t>14</a:t>
            </a:fld>
            <a:endParaRPr lang="en-US"/>
          </a:p>
        </p:txBody>
      </p:sp>
    </p:spTree>
    <p:extLst>
      <p:ext uri="{BB962C8B-B14F-4D97-AF65-F5344CB8AC3E}">
        <p14:creationId xmlns:p14="http://schemas.microsoft.com/office/powerpoint/2010/main" val="3999119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this looks familiar, it’s a modification of the RAN (Reading and Analyzing</a:t>
            </a:r>
            <a:r>
              <a:rPr lang="en-US" baseline="0" dirty="0" smtClean="0"/>
              <a:t> Nonfiction) Strategy to help students engage in active reading, which is based on Ogle’s K (Know)-W (Want to Know) –L (Learned or want to learn) table.</a:t>
            </a:r>
            <a:endParaRPr lang="en-US" dirty="0"/>
          </a:p>
        </p:txBody>
      </p:sp>
      <p:sp>
        <p:nvSpPr>
          <p:cNvPr id="4" name="Slide Number Placeholder 3"/>
          <p:cNvSpPr>
            <a:spLocks noGrp="1"/>
          </p:cNvSpPr>
          <p:nvPr>
            <p:ph type="sldNum" sz="quarter" idx="10"/>
          </p:nvPr>
        </p:nvSpPr>
        <p:spPr/>
        <p:txBody>
          <a:bodyPr/>
          <a:lstStyle/>
          <a:p>
            <a:fld id="{B4AD83BB-D6AB-4EE0-8A2E-499C1A9300BE}" type="slidenum">
              <a:rPr lang="en-US" smtClean="0"/>
              <a:t>15</a:t>
            </a:fld>
            <a:endParaRPr lang="en-US"/>
          </a:p>
        </p:txBody>
      </p:sp>
    </p:spTree>
    <p:extLst>
      <p:ext uri="{BB962C8B-B14F-4D97-AF65-F5344CB8AC3E}">
        <p14:creationId xmlns:p14="http://schemas.microsoft.com/office/powerpoint/2010/main" val="2326861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this looks familiar, it’s a modification of the RAN (Reading and Analyzing</a:t>
            </a:r>
            <a:r>
              <a:rPr lang="en-US" baseline="0" dirty="0" smtClean="0"/>
              <a:t> Nonfiction) Strategy to help students engage in active reading, which is based on Ogle’s K (Know)-W (Want to Know) –L (Learned or want to learn) table.</a:t>
            </a:r>
            <a:endParaRPr lang="en-US" dirty="0"/>
          </a:p>
        </p:txBody>
      </p:sp>
      <p:sp>
        <p:nvSpPr>
          <p:cNvPr id="4" name="Slide Number Placeholder 3"/>
          <p:cNvSpPr>
            <a:spLocks noGrp="1"/>
          </p:cNvSpPr>
          <p:nvPr>
            <p:ph type="sldNum" sz="quarter" idx="10"/>
          </p:nvPr>
        </p:nvSpPr>
        <p:spPr/>
        <p:txBody>
          <a:bodyPr/>
          <a:lstStyle/>
          <a:p>
            <a:fld id="{B4AD83BB-D6AB-4EE0-8A2E-499C1A9300BE}" type="slidenum">
              <a:rPr lang="en-US" smtClean="0"/>
              <a:t>16</a:t>
            </a:fld>
            <a:endParaRPr lang="en-US"/>
          </a:p>
        </p:txBody>
      </p:sp>
    </p:spTree>
    <p:extLst>
      <p:ext uri="{BB962C8B-B14F-4D97-AF65-F5344CB8AC3E}">
        <p14:creationId xmlns:p14="http://schemas.microsoft.com/office/powerpoint/2010/main" val="2326861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this looks familiar, it’s a modification of the RAN (Reading and Analyzing</a:t>
            </a:r>
            <a:r>
              <a:rPr lang="en-US" baseline="0" dirty="0" smtClean="0"/>
              <a:t> Nonfiction) Strategy to help students engage in </a:t>
            </a:r>
            <a:r>
              <a:rPr lang="en-US" baseline="0" smtClean="0"/>
              <a:t>active reading, which </a:t>
            </a:r>
            <a:r>
              <a:rPr lang="en-US" baseline="0" dirty="0" smtClean="0"/>
              <a:t>is based on Ogle’s K (Know)-W (Want to Know) –L (Learned or want to learn) table.</a:t>
            </a:r>
            <a:endParaRPr lang="en-US" dirty="0"/>
          </a:p>
        </p:txBody>
      </p:sp>
      <p:sp>
        <p:nvSpPr>
          <p:cNvPr id="4" name="Slide Number Placeholder 3"/>
          <p:cNvSpPr>
            <a:spLocks noGrp="1"/>
          </p:cNvSpPr>
          <p:nvPr>
            <p:ph type="sldNum" sz="quarter" idx="10"/>
          </p:nvPr>
        </p:nvSpPr>
        <p:spPr/>
        <p:txBody>
          <a:bodyPr/>
          <a:lstStyle/>
          <a:p>
            <a:fld id="{B4AD83BB-D6AB-4EE0-8A2E-499C1A9300BE}" type="slidenum">
              <a:rPr lang="en-US" smtClean="0"/>
              <a:t>17</a:t>
            </a:fld>
            <a:endParaRPr lang="en-US"/>
          </a:p>
        </p:txBody>
      </p:sp>
    </p:spTree>
    <p:extLst>
      <p:ext uri="{BB962C8B-B14F-4D97-AF65-F5344CB8AC3E}">
        <p14:creationId xmlns:p14="http://schemas.microsoft.com/office/powerpoint/2010/main" val="2326861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Perfection is not the road to mastery;</a:t>
            </a:r>
            <a:r>
              <a:rPr lang="en-US" baseline="0" dirty="0" smtClean="0"/>
              <a:t> expect and embrace mistakes and failure.</a:t>
            </a:r>
          </a:p>
          <a:p>
            <a:pPr marL="228600" indent="-228600">
              <a:buAutoNum type="arabicParenR"/>
            </a:pPr>
            <a:r>
              <a:rPr lang="en-US" baseline="0" dirty="0" smtClean="0"/>
              <a:t>This reflective journey will require a lot of input from you.</a:t>
            </a:r>
            <a:endParaRPr lang="en-US" dirty="0"/>
          </a:p>
        </p:txBody>
      </p:sp>
      <p:sp>
        <p:nvSpPr>
          <p:cNvPr id="4" name="Slide Number Placeholder 3"/>
          <p:cNvSpPr>
            <a:spLocks noGrp="1"/>
          </p:cNvSpPr>
          <p:nvPr>
            <p:ph type="sldNum" sz="quarter" idx="10"/>
          </p:nvPr>
        </p:nvSpPr>
        <p:spPr/>
        <p:txBody>
          <a:bodyPr/>
          <a:lstStyle/>
          <a:p>
            <a:fld id="{B4AD83BB-D6AB-4EE0-8A2E-499C1A9300BE}" type="slidenum">
              <a:rPr lang="en-US" smtClean="0"/>
              <a:t>2</a:t>
            </a:fld>
            <a:endParaRPr lang="en-US"/>
          </a:p>
        </p:txBody>
      </p:sp>
    </p:spTree>
    <p:extLst>
      <p:ext uri="{BB962C8B-B14F-4D97-AF65-F5344CB8AC3E}">
        <p14:creationId xmlns:p14="http://schemas.microsoft.com/office/powerpoint/2010/main" val="1128607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We do not deal with a monolithic</a:t>
            </a:r>
            <a:r>
              <a:rPr lang="en-US" baseline="0" dirty="0" smtClean="0"/>
              <a:t> body of people in the classroom.</a:t>
            </a:r>
          </a:p>
          <a:p>
            <a:pPr marL="228600" indent="-228600">
              <a:buAutoNum type="arabicParenR"/>
            </a:pPr>
            <a:r>
              <a:rPr lang="en-US" baseline="0" dirty="0" smtClean="0"/>
              <a:t>It will take time to see the fruits of you effort – that paradigm shift.</a:t>
            </a:r>
            <a:endParaRPr lang="en-US" dirty="0"/>
          </a:p>
        </p:txBody>
      </p:sp>
      <p:sp>
        <p:nvSpPr>
          <p:cNvPr id="4" name="Slide Number Placeholder 3"/>
          <p:cNvSpPr>
            <a:spLocks noGrp="1"/>
          </p:cNvSpPr>
          <p:nvPr>
            <p:ph type="sldNum" sz="quarter" idx="10"/>
          </p:nvPr>
        </p:nvSpPr>
        <p:spPr/>
        <p:txBody>
          <a:bodyPr/>
          <a:lstStyle/>
          <a:p>
            <a:fld id="{B4AD83BB-D6AB-4EE0-8A2E-499C1A9300BE}" type="slidenum">
              <a:rPr lang="en-US" smtClean="0"/>
              <a:t>3</a:t>
            </a:fld>
            <a:endParaRPr lang="en-US"/>
          </a:p>
        </p:txBody>
      </p:sp>
    </p:spTree>
    <p:extLst>
      <p:ext uri="{BB962C8B-B14F-4D97-AF65-F5344CB8AC3E}">
        <p14:creationId xmlns:p14="http://schemas.microsoft.com/office/powerpoint/2010/main" val="1128607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By facilitating a mindset change about failure</a:t>
            </a:r>
            <a:r>
              <a:rPr lang="en-US" baseline="0" dirty="0" smtClean="0"/>
              <a:t> and mistakes, we are looking to spark an intrinsic drive to learn.</a:t>
            </a:r>
            <a:endParaRPr lang="en-US" dirty="0"/>
          </a:p>
        </p:txBody>
      </p:sp>
      <p:sp>
        <p:nvSpPr>
          <p:cNvPr id="4" name="Slide Number Placeholder 3"/>
          <p:cNvSpPr>
            <a:spLocks noGrp="1"/>
          </p:cNvSpPr>
          <p:nvPr>
            <p:ph type="sldNum" sz="quarter" idx="10"/>
          </p:nvPr>
        </p:nvSpPr>
        <p:spPr/>
        <p:txBody>
          <a:bodyPr/>
          <a:lstStyle/>
          <a:p>
            <a:fld id="{B4AD83BB-D6AB-4EE0-8A2E-499C1A9300BE}" type="slidenum">
              <a:rPr lang="en-US" smtClean="0"/>
              <a:t>4</a:t>
            </a:fld>
            <a:endParaRPr lang="en-US"/>
          </a:p>
        </p:txBody>
      </p:sp>
    </p:spTree>
    <p:extLst>
      <p:ext uri="{BB962C8B-B14F-4D97-AF65-F5344CB8AC3E}">
        <p14:creationId xmlns:p14="http://schemas.microsoft.com/office/powerpoint/2010/main" val="3392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Not only</a:t>
            </a:r>
            <a:r>
              <a:rPr lang="en-US" baseline="0" dirty="0" smtClean="0"/>
              <a:t> are you dealing with different drivers of motivation, you’re dealing with different student personalities.</a:t>
            </a:r>
            <a:endParaRPr lang="en-US" dirty="0"/>
          </a:p>
        </p:txBody>
      </p:sp>
      <p:sp>
        <p:nvSpPr>
          <p:cNvPr id="4" name="Slide Number Placeholder 3"/>
          <p:cNvSpPr>
            <a:spLocks noGrp="1"/>
          </p:cNvSpPr>
          <p:nvPr>
            <p:ph type="sldNum" sz="quarter" idx="10"/>
          </p:nvPr>
        </p:nvSpPr>
        <p:spPr/>
        <p:txBody>
          <a:bodyPr/>
          <a:lstStyle/>
          <a:p>
            <a:fld id="{B4AD83BB-D6AB-4EE0-8A2E-499C1A9300BE}" type="slidenum">
              <a:rPr lang="en-US" smtClean="0"/>
              <a:t>5</a:t>
            </a:fld>
            <a:endParaRPr lang="en-US"/>
          </a:p>
        </p:txBody>
      </p:sp>
    </p:spTree>
    <p:extLst>
      <p:ext uri="{BB962C8B-B14F-4D97-AF65-F5344CB8AC3E}">
        <p14:creationId xmlns:p14="http://schemas.microsoft.com/office/powerpoint/2010/main" val="450708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aseline="0" dirty="0" smtClean="0"/>
              <a:t>Students want to understand why things happen, e.g. why they failed the exam.</a:t>
            </a:r>
          </a:p>
          <a:p>
            <a:pPr marL="228600" indent="-228600">
              <a:buAutoNum type="arabicParenR"/>
            </a:pPr>
            <a:r>
              <a:rPr lang="en-US" baseline="0" dirty="0" smtClean="0"/>
              <a:t>They identify the causes of different classroom events along three different facets – stability, locus and control</a:t>
            </a:r>
          </a:p>
          <a:p>
            <a:pPr marL="228600" indent="-228600">
              <a:buAutoNum type="arabicParenR"/>
            </a:pPr>
            <a:r>
              <a:rPr lang="en-US" baseline="0" dirty="0" smtClean="0"/>
              <a:t>If a student </a:t>
            </a:r>
            <a:r>
              <a:rPr lang="en-US" baseline="0" dirty="0" err="1" smtClean="0"/>
              <a:t>recieves</a:t>
            </a:r>
            <a:r>
              <a:rPr lang="en-US" baseline="0" dirty="0" smtClean="0"/>
              <a:t> an “F” on an exam and thinks that happened because the professor was unclear in writing the exam questions, that causal attribution would be defined as unstable (the professor may write clearer exam questions in the future); external (it’s not that I didn’t know the material, the questions were not clear) and uncontrollable (the professor wrote the unclear questions).</a:t>
            </a:r>
          </a:p>
          <a:p>
            <a:pPr marL="228600" indent="-228600">
              <a:buAutoNum type="arabicParenR"/>
            </a:pPr>
            <a:r>
              <a:rPr lang="en-US" baseline="0" dirty="0" smtClean="0"/>
              <a:t>In attempting to change thinking, we want students to view causal events as </a:t>
            </a:r>
            <a:r>
              <a:rPr lang="en-US" baseline="0" dirty="0" smtClean="0"/>
              <a:t>unstable</a:t>
            </a:r>
            <a:r>
              <a:rPr lang="en-US" baseline="0" dirty="0" smtClean="0"/>
              <a:t>, internal and controllable.</a:t>
            </a:r>
            <a:endParaRPr lang="en-US" dirty="0"/>
          </a:p>
        </p:txBody>
      </p:sp>
      <p:sp>
        <p:nvSpPr>
          <p:cNvPr id="4" name="Slide Number Placeholder 3"/>
          <p:cNvSpPr>
            <a:spLocks noGrp="1"/>
          </p:cNvSpPr>
          <p:nvPr>
            <p:ph type="sldNum" sz="quarter" idx="10"/>
          </p:nvPr>
        </p:nvSpPr>
        <p:spPr/>
        <p:txBody>
          <a:bodyPr/>
          <a:lstStyle/>
          <a:p>
            <a:fld id="{B4AD83BB-D6AB-4EE0-8A2E-499C1A9300BE}" type="slidenum">
              <a:rPr lang="en-US" smtClean="0"/>
              <a:t>7</a:t>
            </a:fld>
            <a:endParaRPr lang="en-US"/>
          </a:p>
        </p:txBody>
      </p:sp>
    </p:spTree>
    <p:extLst>
      <p:ext uri="{BB962C8B-B14F-4D97-AF65-F5344CB8AC3E}">
        <p14:creationId xmlns:p14="http://schemas.microsoft.com/office/powerpoint/2010/main" val="477028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that we’ve laid a foundation about what we’re dealing with, let’s look at how society (and consequently</a:t>
            </a:r>
            <a:r>
              <a:rPr lang="en-US" baseline="0" dirty="0" smtClean="0"/>
              <a:t> students) view mistakes and failure.</a:t>
            </a:r>
            <a:endParaRPr lang="en-US" dirty="0"/>
          </a:p>
        </p:txBody>
      </p:sp>
      <p:sp>
        <p:nvSpPr>
          <p:cNvPr id="4" name="Slide Number Placeholder 3"/>
          <p:cNvSpPr>
            <a:spLocks noGrp="1"/>
          </p:cNvSpPr>
          <p:nvPr>
            <p:ph type="sldNum" sz="quarter" idx="10"/>
          </p:nvPr>
        </p:nvSpPr>
        <p:spPr/>
        <p:txBody>
          <a:bodyPr/>
          <a:lstStyle/>
          <a:p>
            <a:fld id="{B4AD83BB-D6AB-4EE0-8A2E-499C1A9300BE}" type="slidenum">
              <a:rPr lang="en-US" smtClean="0"/>
              <a:t>8</a:t>
            </a:fld>
            <a:endParaRPr lang="en-US"/>
          </a:p>
        </p:txBody>
      </p:sp>
    </p:spTree>
    <p:extLst>
      <p:ext uri="{BB962C8B-B14F-4D97-AF65-F5344CB8AC3E}">
        <p14:creationId xmlns:p14="http://schemas.microsoft.com/office/powerpoint/2010/main" val="3715259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The sign shows “success” and “failure” in opposite</a:t>
            </a:r>
            <a:r>
              <a:rPr lang="en-US" baseline="0" dirty="0" smtClean="0"/>
              <a:t> directions, but the change in thinking will involve students understanding that “success” and “failure” travel a concurrent path. To achieve success, one must encounter failure.</a:t>
            </a:r>
            <a:endParaRPr lang="en-US" dirty="0"/>
          </a:p>
        </p:txBody>
      </p:sp>
      <p:sp>
        <p:nvSpPr>
          <p:cNvPr id="4" name="Slide Number Placeholder 3"/>
          <p:cNvSpPr>
            <a:spLocks noGrp="1"/>
          </p:cNvSpPr>
          <p:nvPr>
            <p:ph type="sldNum" sz="quarter" idx="10"/>
          </p:nvPr>
        </p:nvSpPr>
        <p:spPr/>
        <p:txBody>
          <a:bodyPr/>
          <a:lstStyle/>
          <a:p>
            <a:fld id="{B4AD83BB-D6AB-4EE0-8A2E-499C1A9300BE}" type="slidenum">
              <a:rPr lang="en-US" smtClean="0"/>
              <a:t>10</a:t>
            </a:fld>
            <a:endParaRPr lang="en-US"/>
          </a:p>
        </p:txBody>
      </p:sp>
    </p:spTree>
    <p:extLst>
      <p:ext uri="{BB962C8B-B14F-4D97-AF65-F5344CB8AC3E}">
        <p14:creationId xmlns:p14="http://schemas.microsoft.com/office/powerpoint/2010/main" val="888100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can envision</a:t>
            </a:r>
            <a:r>
              <a:rPr lang="en-US" baseline="0" dirty="0" smtClean="0"/>
              <a:t> this process devolving into a situation where mistakes and failure are ignored. We don’t want to ignore them, but we want to use them.</a:t>
            </a:r>
            <a:endParaRPr lang="en-US" dirty="0"/>
          </a:p>
        </p:txBody>
      </p:sp>
      <p:sp>
        <p:nvSpPr>
          <p:cNvPr id="4" name="Slide Number Placeholder 3"/>
          <p:cNvSpPr>
            <a:spLocks noGrp="1"/>
          </p:cNvSpPr>
          <p:nvPr>
            <p:ph type="sldNum" sz="quarter" idx="10"/>
          </p:nvPr>
        </p:nvSpPr>
        <p:spPr/>
        <p:txBody>
          <a:bodyPr/>
          <a:lstStyle/>
          <a:p>
            <a:fld id="{B4AD83BB-D6AB-4EE0-8A2E-499C1A9300BE}" type="slidenum">
              <a:rPr lang="en-US" smtClean="0"/>
              <a:t>11</a:t>
            </a:fld>
            <a:endParaRPr lang="en-US"/>
          </a:p>
        </p:txBody>
      </p:sp>
    </p:spTree>
    <p:extLst>
      <p:ext uri="{BB962C8B-B14F-4D97-AF65-F5344CB8AC3E}">
        <p14:creationId xmlns:p14="http://schemas.microsoft.com/office/powerpoint/2010/main" val="6886924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cat.xula.edu/"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Date Placeholder 3"/>
          <p:cNvSpPr txBox="1">
            <a:spLocks/>
          </p:cNvSpPr>
          <p:nvPr userDrawn="1"/>
        </p:nvSpPr>
        <p:spPr>
          <a:xfrm rot="16200000">
            <a:off x="5751282" y="2554517"/>
            <a:ext cx="5943602" cy="834564"/>
          </a:xfrm>
          <a:prstGeom prst="rect">
            <a:avLst/>
          </a:prstGeom>
          <a:solidFill>
            <a:srgbClr val="E2D25C"/>
          </a:solidFill>
        </p:spPr>
        <p:txBody>
          <a:bodyPr vert="horz" lIns="91440" tIns="137160" rIns="91440" bIns="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200" b="1" dirty="0" smtClean="0">
                <a:solidFill>
                  <a:schemeClr val="tx1"/>
                </a:solidFill>
                <a:latin typeface="Century Schoolbook" pitchFamily="18" charset="0"/>
              </a:rPr>
              <a:t>C</a:t>
            </a:r>
            <a:r>
              <a:rPr lang="en-US" sz="2200" b="0" dirty="0" smtClean="0">
                <a:solidFill>
                  <a:schemeClr val="tx1"/>
                </a:solidFill>
                <a:latin typeface="Century Schoolbook" pitchFamily="18" charset="0"/>
              </a:rPr>
              <a:t>enter for the </a:t>
            </a:r>
            <a:r>
              <a:rPr lang="en-US" sz="2200" b="1" dirty="0" smtClean="0">
                <a:solidFill>
                  <a:schemeClr val="tx1"/>
                </a:solidFill>
                <a:latin typeface="Century Schoolbook" pitchFamily="18" charset="0"/>
              </a:rPr>
              <a:t>A</a:t>
            </a:r>
            <a:r>
              <a:rPr lang="en-US" sz="2200" b="0" dirty="0" smtClean="0">
                <a:solidFill>
                  <a:schemeClr val="tx1"/>
                </a:solidFill>
                <a:latin typeface="Century Schoolbook" pitchFamily="18" charset="0"/>
              </a:rPr>
              <a:t>dvancement</a:t>
            </a:r>
            <a:r>
              <a:rPr lang="en-US" sz="2200" b="0" baseline="0" dirty="0" smtClean="0">
                <a:solidFill>
                  <a:schemeClr val="tx1"/>
                </a:solidFill>
                <a:latin typeface="Century Schoolbook" pitchFamily="18" charset="0"/>
              </a:rPr>
              <a:t> of </a:t>
            </a:r>
            <a:r>
              <a:rPr lang="en-US" sz="2200" b="1" baseline="0" dirty="0" smtClean="0">
                <a:solidFill>
                  <a:schemeClr val="tx1"/>
                </a:solidFill>
                <a:latin typeface="Century Schoolbook" pitchFamily="18" charset="0"/>
              </a:rPr>
              <a:t>T</a:t>
            </a:r>
            <a:r>
              <a:rPr lang="en-US" sz="2200" b="0" baseline="0" dirty="0" smtClean="0">
                <a:solidFill>
                  <a:schemeClr val="tx1"/>
                </a:solidFill>
                <a:latin typeface="Century Schoolbook" pitchFamily="18" charset="0"/>
              </a:rPr>
              <a:t>eaching</a:t>
            </a:r>
          </a:p>
          <a:p>
            <a:pPr algn="ctr"/>
            <a:r>
              <a:rPr lang="en-US" sz="1600" b="1" baseline="0" dirty="0" smtClean="0">
                <a:solidFill>
                  <a:schemeClr val="tx1"/>
                </a:solidFill>
                <a:latin typeface="Century Schoolbook" pitchFamily="18" charset="0"/>
              </a:rPr>
              <a:t>‘T</a:t>
            </a:r>
            <a:r>
              <a:rPr lang="en-US" sz="1600" b="0" baseline="0" dirty="0" smtClean="0">
                <a:solidFill>
                  <a:schemeClr val="tx1"/>
                </a:solidFill>
                <a:latin typeface="Century Schoolbook" pitchFamily="18" charset="0"/>
              </a:rPr>
              <a:t>o </a:t>
            </a:r>
            <a:r>
              <a:rPr lang="en-US" sz="1600" b="1" baseline="0" dirty="0" smtClean="0">
                <a:solidFill>
                  <a:schemeClr val="tx1"/>
                </a:solidFill>
                <a:latin typeface="Century Schoolbook" pitchFamily="18" charset="0"/>
              </a:rPr>
              <a:t>A</a:t>
            </a:r>
            <a:r>
              <a:rPr lang="en-US" sz="1600" b="0" baseline="0" dirty="0" smtClean="0">
                <a:solidFill>
                  <a:schemeClr val="tx1"/>
                </a:solidFill>
                <a:latin typeface="Century Schoolbook" pitchFamily="18" charset="0"/>
              </a:rPr>
              <a:t>dvance the </a:t>
            </a:r>
            <a:r>
              <a:rPr lang="en-US" sz="1600" b="1" baseline="0" dirty="0" smtClean="0">
                <a:solidFill>
                  <a:schemeClr val="tx1"/>
                </a:solidFill>
                <a:latin typeface="Century Schoolbook" pitchFamily="18" charset="0"/>
              </a:rPr>
              <a:t>A</a:t>
            </a:r>
            <a:r>
              <a:rPr lang="en-US" sz="1600" b="0" baseline="0" dirty="0" smtClean="0">
                <a:solidFill>
                  <a:schemeClr val="tx1"/>
                </a:solidFill>
                <a:latin typeface="Century Schoolbook" pitchFamily="18" charset="0"/>
              </a:rPr>
              <a:t>rt and </a:t>
            </a:r>
            <a:r>
              <a:rPr lang="en-US" sz="1600" b="1" baseline="0" dirty="0" smtClean="0">
                <a:solidFill>
                  <a:schemeClr val="tx1"/>
                </a:solidFill>
                <a:latin typeface="Century Schoolbook" pitchFamily="18" charset="0"/>
              </a:rPr>
              <a:t>S</a:t>
            </a:r>
            <a:r>
              <a:rPr lang="en-US" sz="1600" b="0" baseline="0" dirty="0" smtClean="0">
                <a:solidFill>
                  <a:schemeClr val="tx1"/>
                </a:solidFill>
                <a:latin typeface="Century Schoolbook" pitchFamily="18" charset="0"/>
              </a:rPr>
              <a:t>cience of </a:t>
            </a:r>
            <a:r>
              <a:rPr lang="en-US" sz="1600" b="1" baseline="0" dirty="0" smtClean="0">
                <a:solidFill>
                  <a:schemeClr val="tx1"/>
                </a:solidFill>
                <a:latin typeface="Century Schoolbook" pitchFamily="18" charset="0"/>
              </a:rPr>
              <a:t>T</a:t>
            </a:r>
            <a:r>
              <a:rPr lang="en-US" sz="1600" b="0" baseline="0" dirty="0" smtClean="0">
                <a:solidFill>
                  <a:schemeClr val="tx1"/>
                </a:solidFill>
                <a:latin typeface="Century Schoolbook" pitchFamily="18" charset="0"/>
              </a:rPr>
              <a:t>eaching’</a:t>
            </a:r>
          </a:p>
          <a:p>
            <a:pPr algn="ctr"/>
            <a:r>
              <a:rPr lang="en-US" sz="1400" b="0" dirty="0" smtClean="0">
                <a:solidFill>
                  <a:schemeClr val="tx1"/>
                </a:solidFill>
                <a:latin typeface="Century Schoolbook" pitchFamily="18" charset="0"/>
              </a:rPr>
              <a:t>cat@xula.edu</a:t>
            </a:r>
            <a:r>
              <a:rPr lang="en-US" sz="1400" b="0" baseline="0" dirty="0" smtClean="0">
                <a:solidFill>
                  <a:schemeClr val="tx1"/>
                </a:solidFill>
                <a:latin typeface="Century Schoolbook" pitchFamily="18" charset="0"/>
              </a:rPr>
              <a:t> ● </a:t>
            </a:r>
            <a:r>
              <a:rPr lang="en-US" sz="1400" b="0" baseline="0" dirty="0" smtClean="0">
                <a:solidFill>
                  <a:schemeClr val="tx1"/>
                </a:solidFill>
                <a:latin typeface="Century Schoolbook" pitchFamily="18" charset="0"/>
                <a:hlinkClick r:id="rId2"/>
              </a:rPr>
              <a:t>http://cat.xula.edu</a:t>
            </a:r>
            <a:endParaRPr lang="en-US" sz="1400" b="0" baseline="0" dirty="0" smtClean="0">
              <a:solidFill>
                <a:schemeClr val="tx1"/>
              </a:solidFill>
              <a:latin typeface="Century Schoolbook" pitchFamily="18" charset="0"/>
            </a:endParaRPr>
          </a:p>
          <a:p>
            <a:pPr algn="ctr"/>
            <a:endParaRPr lang="en-US" sz="1200" b="0" dirty="0">
              <a:solidFill>
                <a:schemeClr val="tx1"/>
              </a:solidFill>
              <a:latin typeface="Century Schoolbook" pitchFamily="18" charset="0"/>
            </a:endParaRPr>
          </a:p>
        </p:txBody>
      </p:sp>
      <p:cxnSp>
        <p:nvCxnSpPr>
          <p:cNvPr id="9" name="Straight Connector 8"/>
          <p:cNvCxnSpPr/>
          <p:nvPr userDrawn="1"/>
        </p:nvCxnSpPr>
        <p:spPr>
          <a:xfrm>
            <a:off x="83058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24090" y="5986291"/>
            <a:ext cx="819910" cy="834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userDrawn="1"/>
        </p:nvCxnSpPr>
        <p:spPr>
          <a:xfrm>
            <a:off x="8305800" y="5943600"/>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8305800" y="-16626"/>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144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4521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C16505-9806-4738-B008-D4EF6CD1AF32}" type="datetime3">
              <a:rPr lang="en-US" smtClean="0"/>
              <a:t>12 September 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9A026-FA1A-4593-9225-66440F5DC569}" type="slidenum">
              <a:rPr lang="en-US" smtClean="0"/>
              <a:t>‹#›</a:t>
            </a:fld>
            <a:endParaRPr lang="en-US"/>
          </a:p>
        </p:txBody>
      </p:sp>
    </p:spTree>
    <p:extLst>
      <p:ext uri="{BB962C8B-B14F-4D97-AF65-F5344CB8AC3E}">
        <p14:creationId xmlns:p14="http://schemas.microsoft.com/office/powerpoint/2010/main" val="934824176"/>
      </p:ext>
    </p:extLst>
  </p:cSld>
  <p:clrMap bg1="lt1" tx1="dk1" bg2="lt2" tx2="dk2" accent1="accent1" accent2="accent2" accent3="accent3" accent4="accent4" accent5="accent5" accent6="accent6" hlink="hlink" folHlink="folHlink"/>
  <p:sldLayoutIdLst>
    <p:sldLayoutId id="2147483649" r:id="rId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hyperlink" Target="http://www.opencolleges.edu.au/informed/features/the-value-of-mistakes-should-it-matter-how-long-a-student-take-to-learn/"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insidehighered.com/views/2012/08/21/essay-importance-teaching-failure"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cat.xula.edu/food/" TargetMode="External"/><Relationship Id="rId2" Type="http://schemas.openxmlformats.org/officeDocument/2006/relationships/hyperlink" Target="http://xulacat.wikispaces.com/"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teachthought.com/learning/10-ways-to-honor-mistakes-in-the-learning-proces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teachthought.com/learning/10-ways-to-honor-mistakes-in-the-learning-proces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hyperlink" Target="http://www.education.com/reference/article/influence-grading-practices-motivation/"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www.education.com/reference/article/influence-grading-practices-motivation/"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education.com/reference/article/influence-grading-practices-motivation/"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education.com/reference/article/influence-grading-practices-motivation/"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www.merriam-webster.com/dictionary/failure"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merriam-webster.com/dictionary/mistake?show=0&amp;t=141028690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uiowa.edu/~somhorn/resources/resources/resouces/articlesvalue.html"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2590800"/>
            <a:ext cx="6400800" cy="707886"/>
          </a:xfrm>
          <a:prstGeom prst="rect">
            <a:avLst/>
          </a:prstGeom>
          <a:noFill/>
        </p:spPr>
        <p:txBody>
          <a:bodyPr wrap="square" rtlCol="0">
            <a:spAutoFit/>
          </a:bodyPr>
          <a:lstStyle/>
          <a:p>
            <a:pPr algn="ctr"/>
            <a:r>
              <a:rPr lang="en-US" sz="4000" b="1" cap="small" dirty="0" smtClean="0">
                <a:latin typeface="Century Schoolbook" pitchFamily="18" charset="0"/>
              </a:rPr>
              <a:t>Failure is an Option</a:t>
            </a:r>
            <a:r>
              <a:rPr lang="en-US" sz="4000" cap="small" dirty="0" smtClean="0">
                <a:latin typeface="Century Schoolbook" pitchFamily="18" charset="0"/>
              </a:rPr>
              <a:t>:</a:t>
            </a:r>
            <a:endParaRPr lang="en-US" sz="4000" cap="small" dirty="0">
              <a:latin typeface="Century Schoolbook" pitchFamily="18" charset="0"/>
            </a:endParaRPr>
          </a:p>
        </p:txBody>
      </p:sp>
      <p:sp>
        <p:nvSpPr>
          <p:cNvPr id="6" name="TextBox 5"/>
          <p:cNvSpPr txBox="1"/>
          <p:nvPr/>
        </p:nvSpPr>
        <p:spPr>
          <a:xfrm>
            <a:off x="708660" y="3276600"/>
            <a:ext cx="7162800" cy="954107"/>
          </a:xfrm>
          <a:prstGeom prst="rect">
            <a:avLst/>
          </a:prstGeom>
          <a:noFill/>
        </p:spPr>
        <p:txBody>
          <a:bodyPr wrap="square" rtlCol="0">
            <a:spAutoFit/>
          </a:bodyPr>
          <a:lstStyle/>
          <a:p>
            <a:pPr algn="ctr"/>
            <a:r>
              <a:rPr lang="en-US" sz="2800" b="1" cap="small" dirty="0" smtClean="0">
                <a:latin typeface="Century Schoolbook" pitchFamily="18" charset="0"/>
              </a:rPr>
              <a:t>Helping Your Students Make their Mistakes Work for Them</a:t>
            </a:r>
            <a:endParaRPr lang="en-US" sz="2800" cap="small" dirty="0">
              <a:latin typeface="Century Schoolbook" pitchFamily="18" charset="0"/>
            </a:endParaRPr>
          </a:p>
        </p:txBody>
      </p:sp>
      <p:sp>
        <p:nvSpPr>
          <p:cNvPr id="7" name="TextBox 6"/>
          <p:cNvSpPr txBox="1"/>
          <p:nvPr/>
        </p:nvSpPr>
        <p:spPr>
          <a:xfrm>
            <a:off x="861060" y="5334000"/>
            <a:ext cx="7162800" cy="461665"/>
          </a:xfrm>
          <a:prstGeom prst="rect">
            <a:avLst/>
          </a:prstGeom>
          <a:noFill/>
        </p:spPr>
        <p:txBody>
          <a:bodyPr wrap="square" rtlCol="0">
            <a:spAutoFit/>
          </a:bodyPr>
          <a:lstStyle/>
          <a:p>
            <a:pPr algn="ctr"/>
            <a:r>
              <a:rPr lang="en-US" sz="2400" b="1" cap="small" dirty="0" smtClean="0">
                <a:latin typeface="Century Schoolbook" pitchFamily="18" charset="0"/>
              </a:rPr>
              <a:t>Tiera S. Coston, J.D., Ph.D.</a:t>
            </a:r>
            <a:endParaRPr lang="en-US" sz="2400" cap="small" dirty="0">
              <a:latin typeface="Century Schoolbook" pitchFamily="18" charset="0"/>
            </a:endParaRPr>
          </a:p>
        </p:txBody>
      </p:sp>
      <p:sp>
        <p:nvSpPr>
          <p:cNvPr id="8" name="TextBox 7"/>
          <p:cNvSpPr txBox="1"/>
          <p:nvPr/>
        </p:nvSpPr>
        <p:spPr>
          <a:xfrm>
            <a:off x="861060" y="914400"/>
            <a:ext cx="7162800" cy="954107"/>
          </a:xfrm>
          <a:prstGeom prst="rect">
            <a:avLst/>
          </a:prstGeom>
          <a:noFill/>
        </p:spPr>
        <p:txBody>
          <a:bodyPr wrap="square" rtlCol="0">
            <a:spAutoFit/>
          </a:bodyPr>
          <a:lstStyle/>
          <a:p>
            <a:pPr algn="ctr"/>
            <a:r>
              <a:rPr lang="en-US" sz="2800" b="1" i="1" cap="small" dirty="0" smtClean="0">
                <a:latin typeface="Century Schoolbook" pitchFamily="18" charset="0"/>
              </a:rPr>
              <a:t>“If failure is not an option, then neither is success.” </a:t>
            </a:r>
            <a:r>
              <a:rPr lang="en-US" sz="1600" b="1" cap="small" dirty="0" smtClean="0">
                <a:latin typeface="Century Schoolbook" pitchFamily="18" charset="0"/>
              </a:rPr>
              <a:t>- Seth Godin</a:t>
            </a:r>
            <a:endParaRPr lang="en-US" sz="1600" cap="small" dirty="0">
              <a:latin typeface="Century Schoolbook" pitchFamily="18" charset="0"/>
            </a:endParaRPr>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251" t="36426" r="16978" b="36425"/>
          <a:stretch/>
        </p:blipFill>
        <p:spPr bwMode="auto">
          <a:xfrm>
            <a:off x="76200" y="60870"/>
            <a:ext cx="473674" cy="388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932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0" y="381000"/>
            <a:ext cx="67056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4000" smtClean="0">
                <a:latin typeface="Baskerville Old Face" pitchFamily="18" charset="0"/>
              </a:rPr>
              <a:t>Redefining Mistake and Failure</a:t>
            </a:r>
            <a:endParaRPr lang="en-US" altLang="en-US" sz="4000" dirty="0" smtClean="0">
              <a:latin typeface="Baskerville Old Face" pitchFamily="18" charset="0"/>
            </a:endParaRPr>
          </a:p>
        </p:txBody>
      </p:sp>
      <p:sp>
        <p:nvSpPr>
          <p:cNvPr id="8" name="Content Placeholder 2"/>
          <p:cNvSpPr txBox="1">
            <a:spLocks/>
          </p:cNvSpPr>
          <p:nvPr/>
        </p:nvSpPr>
        <p:spPr>
          <a:xfrm>
            <a:off x="304800" y="1752600"/>
            <a:ext cx="63246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Font typeface="Arial" pitchFamily="34" charset="0"/>
              <a:buNone/>
            </a:pPr>
            <a:r>
              <a:rPr lang="en-US" altLang="en-US" sz="2400" smtClean="0">
                <a:latin typeface="Baskerville Old Face" pitchFamily="18" charset="0"/>
              </a:rPr>
              <a:t>We must change students’ attitudes and perceptions about their mistakes and failures.</a:t>
            </a:r>
            <a:endParaRPr lang="en-US" altLang="en-US" sz="2400" dirty="0" smtClean="0">
              <a:latin typeface="Baskerville Old Face" pitchFamily="18" charset="0"/>
            </a:endParaRPr>
          </a:p>
        </p:txBody>
      </p:sp>
      <p:sp>
        <p:nvSpPr>
          <p:cNvPr id="9" name="Content Placeholder 2"/>
          <p:cNvSpPr txBox="1">
            <a:spLocks/>
          </p:cNvSpPr>
          <p:nvPr/>
        </p:nvSpPr>
        <p:spPr bwMode="auto">
          <a:xfrm>
            <a:off x="1828800" y="3429000"/>
            <a:ext cx="5951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en-US" altLang="en-US" sz="2400" dirty="0" smtClean="0">
                <a:latin typeface="Baskerville Old Face" pitchFamily="18" charset="0"/>
              </a:rPr>
              <a:t>This requires a shift in the culture in which most students have been educated.</a:t>
            </a:r>
          </a:p>
        </p:txBody>
      </p:sp>
      <p:sp>
        <p:nvSpPr>
          <p:cNvPr id="10" name="Content Placeholder 2"/>
          <p:cNvSpPr txBox="1">
            <a:spLocks/>
          </p:cNvSpPr>
          <p:nvPr/>
        </p:nvSpPr>
        <p:spPr bwMode="auto">
          <a:xfrm>
            <a:off x="914400" y="5029200"/>
            <a:ext cx="5257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en-US" altLang="en-US" sz="2400" dirty="0" smtClean="0">
                <a:latin typeface="Baskerville Old Face" pitchFamily="18" charset="0"/>
              </a:rPr>
              <a:t>Educators have the power to redefine the culture in their classrooms.</a:t>
            </a:r>
          </a:p>
        </p:txBody>
      </p:sp>
      <p:pic>
        <p:nvPicPr>
          <p:cNvPr id="11" name="Picture 2" descr="http://rich-page.com/wp-content/uploads/2012/05/mistakes5.png"/>
          <p:cNvPicPr>
            <a:picLocks noChangeAspect="1" noChangeArrowheads="1"/>
          </p:cNvPicPr>
          <p:nvPr/>
        </p:nvPicPr>
        <p:blipFill rotWithShape="1">
          <a:blip r:embed="rId3">
            <a:extLst>
              <a:ext uri="{28A0092B-C50C-407E-A947-70E740481C1C}">
                <a14:useLocalDpi xmlns:a14="http://schemas.microsoft.com/office/drawing/2010/main" val="0"/>
              </a:ext>
            </a:extLst>
          </a:blip>
          <a:srcRect l="16419" t="3813" r="15009" b="4691"/>
          <a:stretch/>
        </p:blipFill>
        <p:spPr bwMode="auto">
          <a:xfrm>
            <a:off x="304799" y="3282538"/>
            <a:ext cx="1924257" cy="11370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blogging4jobs.com/wp-content/uploads/2012/12/manager-mistake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04" t="10889" r="5051" b="24142"/>
          <a:stretch/>
        </p:blipFill>
        <p:spPr bwMode="auto">
          <a:xfrm>
            <a:off x="6096000" y="4419600"/>
            <a:ext cx="1579892" cy="16764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s://encrypted-tbn2.gstatic.com/images?q=tbn:ANd9GcTEtIhIybFJnSjrfB9gxIKT6wiBJzFMSEC-n9mMH8SmcgA-fHwt"/>
          <p:cNvPicPr>
            <a:picLocks noChangeAspect="1" noChangeArrowheads="1"/>
          </p:cNvPicPr>
          <p:nvPr/>
        </p:nvPicPr>
        <p:blipFill rotWithShape="1">
          <a:blip r:embed="rId5">
            <a:extLst>
              <a:ext uri="{28A0092B-C50C-407E-A947-70E740481C1C}">
                <a14:useLocalDpi xmlns:a14="http://schemas.microsoft.com/office/drawing/2010/main" val="0"/>
              </a:ext>
            </a:extLst>
          </a:blip>
          <a:srcRect l="11570" t="10872"/>
          <a:stretch/>
        </p:blipFill>
        <p:spPr bwMode="auto">
          <a:xfrm>
            <a:off x="6400800" y="1572491"/>
            <a:ext cx="1651649" cy="124690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8"/>
          <p:cNvSpPr txBox="1">
            <a:spLocks noChangeArrowheads="1"/>
          </p:cNvSpPr>
          <p:nvPr/>
        </p:nvSpPr>
        <p:spPr bwMode="auto">
          <a:xfrm>
            <a:off x="76200" y="6320135"/>
            <a:ext cx="815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charset="0"/>
              <a:buChar char="•"/>
              <a:defRPr sz="3200">
                <a:solidFill>
                  <a:schemeClr val="tx1"/>
                </a:solidFill>
                <a:latin typeface="Calibri" pitchFamily="-65" charset="0"/>
                <a:ea typeface="ＭＳ Ｐゴシック" pitchFamily="-65" charset="-128"/>
              </a:defRPr>
            </a:lvl1pPr>
            <a:lvl2pPr marL="742950" indent="-285750">
              <a:spcBef>
                <a:spcPct val="20000"/>
              </a:spcBef>
              <a:buFont typeface="Arial" charset="0"/>
              <a:buChar char="–"/>
              <a:defRPr sz="2800">
                <a:solidFill>
                  <a:schemeClr val="tx1"/>
                </a:solidFill>
                <a:latin typeface="Calibri" pitchFamily="-65" charset="0"/>
                <a:ea typeface="ＭＳ Ｐゴシック" pitchFamily="-65" charset="-128"/>
              </a:defRPr>
            </a:lvl2pPr>
            <a:lvl3pPr marL="1143000" indent="-228600">
              <a:spcBef>
                <a:spcPct val="20000"/>
              </a:spcBef>
              <a:buFont typeface="Arial" charset="0"/>
              <a:buChar char="•"/>
              <a:defRPr sz="2400">
                <a:solidFill>
                  <a:schemeClr val="tx1"/>
                </a:solidFill>
                <a:latin typeface="Calibri" pitchFamily="-65" charset="0"/>
                <a:ea typeface="ＭＳ Ｐゴシック" pitchFamily="-65" charset="-128"/>
              </a:defRPr>
            </a:lvl3pPr>
            <a:lvl4pPr marL="1600200" indent="-228600">
              <a:spcBef>
                <a:spcPct val="20000"/>
              </a:spcBef>
              <a:buFont typeface="Arial" charset="0"/>
              <a:buChar char="–"/>
              <a:defRPr sz="2000">
                <a:solidFill>
                  <a:schemeClr val="tx1"/>
                </a:solidFill>
                <a:latin typeface="Calibri" pitchFamily="-65" charset="0"/>
                <a:ea typeface="ＭＳ Ｐゴシック" pitchFamily="-65" charset="-128"/>
              </a:defRPr>
            </a:lvl4pPr>
            <a:lvl5pPr marL="2057400" indent="-228600">
              <a:spcBef>
                <a:spcPct val="20000"/>
              </a:spcBef>
              <a:buFont typeface="Arial" charset="0"/>
              <a:buChar char="»"/>
              <a:defRPr sz="2000">
                <a:solidFill>
                  <a:schemeClr val="tx1"/>
                </a:solidFill>
                <a:latin typeface="Calibri" pitchFamily="-65" charset="0"/>
                <a:ea typeface="ＭＳ Ｐゴシック" pitchFamily="-65"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9pPr>
          </a:lstStyle>
          <a:p>
            <a:pPr marL="0" indent="0">
              <a:spcBef>
                <a:spcPct val="0"/>
              </a:spcBef>
              <a:buNone/>
            </a:pPr>
            <a:r>
              <a:rPr lang="en-US" altLang="en-US" sz="1200" dirty="0" err="1" smtClean="0">
                <a:latin typeface="Baskerville Old Face" pitchFamily="18" charset="0"/>
              </a:rPr>
              <a:t>Maats</a:t>
            </a:r>
            <a:r>
              <a:rPr lang="en-US" altLang="en-US" sz="1200" dirty="0" smtClean="0">
                <a:latin typeface="Baskerville Old Face" pitchFamily="18" charset="0"/>
              </a:rPr>
              <a:t>, H. and O’Brien K. (2014, March 20). Re: Teaching  Students to Embrace Mistakes. Retrieved </a:t>
            </a:r>
            <a:r>
              <a:rPr lang="en-US" altLang="en-US" sz="1200" dirty="0">
                <a:latin typeface="Baskerville Old Face" pitchFamily="18" charset="0"/>
              </a:rPr>
              <a:t>from  http://www.edutopia.org/blog/teaching-students-to-embrace-mistakes-hunter-maats-katie-obrien </a:t>
            </a:r>
            <a:r>
              <a:rPr lang="en-US" altLang="en-US" sz="1200" dirty="0" smtClean="0">
                <a:latin typeface="Baskerville Old Face" pitchFamily="18" charset="0"/>
              </a:rPr>
              <a:t> (</a:t>
            </a:r>
            <a:r>
              <a:rPr lang="en-US" altLang="en-US" sz="1200" dirty="0" err="1" smtClean="0">
                <a:latin typeface="Baskerville Old Face" pitchFamily="18" charset="0"/>
              </a:rPr>
              <a:t>Edutopia</a:t>
            </a:r>
            <a:r>
              <a:rPr lang="en-US" altLang="en-US" sz="1200" dirty="0" smtClean="0">
                <a:latin typeface="Baskerville Old Face" pitchFamily="18" charset="0"/>
              </a:rPr>
              <a:t>).</a:t>
            </a:r>
          </a:p>
        </p:txBody>
      </p:sp>
    </p:spTree>
    <p:extLst>
      <p:ext uri="{BB962C8B-B14F-4D97-AF65-F5344CB8AC3E}">
        <p14:creationId xmlns:p14="http://schemas.microsoft.com/office/powerpoint/2010/main" val="280895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2536356" y="2743200"/>
            <a:ext cx="1447799" cy="914400"/>
            <a:chOff x="1774370" y="1925411"/>
            <a:chExt cx="1883229" cy="1036864"/>
          </a:xfrm>
        </p:grpSpPr>
        <p:sp>
          <p:nvSpPr>
            <p:cNvPr id="29" name="Oval 28"/>
            <p:cNvSpPr/>
            <p:nvPr/>
          </p:nvSpPr>
          <p:spPr>
            <a:xfrm>
              <a:off x="1774370" y="1925411"/>
              <a:ext cx="1883229" cy="1036864"/>
            </a:xfrm>
            <a:prstGeom prst="ellipse">
              <a:avLst/>
            </a:prstGeom>
            <a:solidFill>
              <a:srgbClr val="E2D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888354" y="2232419"/>
              <a:ext cx="1676400" cy="418796"/>
            </a:xfrm>
            <a:prstGeom prst="rect">
              <a:avLst/>
            </a:prstGeom>
            <a:noFill/>
          </p:spPr>
          <p:txBody>
            <a:bodyPr wrap="square" rtlCol="0">
              <a:spAutoFit/>
            </a:bodyPr>
            <a:lstStyle/>
            <a:p>
              <a:pPr algn="ctr"/>
              <a:r>
                <a:rPr lang="en-US" dirty="0" smtClean="0">
                  <a:latin typeface="Baskerville Old Face" panose="02020602080505020303" pitchFamily="18" charset="0"/>
                </a:rPr>
                <a:t>Mediocrity</a:t>
              </a:r>
              <a:endParaRPr lang="en-US" dirty="0">
                <a:latin typeface="Baskerville Old Face" panose="02020602080505020303" pitchFamily="18" charset="0"/>
              </a:endParaRPr>
            </a:p>
          </p:txBody>
        </p:sp>
      </p:grpSp>
      <p:grpSp>
        <p:nvGrpSpPr>
          <p:cNvPr id="34" name="Group 33"/>
          <p:cNvGrpSpPr/>
          <p:nvPr/>
        </p:nvGrpSpPr>
        <p:grpSpPr>
          <a:xfrm>
            <a:off x="4343400" y="2243093"/>
            <a:ext cx="1447799" cy="914400"/>
            <a:chOff x="1774370" y="1925411"/>
            <a:chExt cx="1883229" cy="1036864"/>
          </a:xfrm>
        </p:grpSpPr>
        <p:sp>
          <p:nvSpPr>
            <p:cNvPr id="35" name="Oval 34"/>
            <p:cNvSpPr/>
            <p:nvPr/>
          </p:nvSpPr>
          <p:spPr>
            <a:xfrm>
              <a:off x="1774370" y="1925411"/>
              <a:ext cx="1883229" cy="1036864"/>
            </a:xfrm>
            <a:prstGeom prst="ellipse">
              <a:avLst/>
            </a:prstGeom>
            <a:solidFill>
              <a:srgbClr val="E2D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888354" y="2098222"/>
              <a:ext cx="1676400" cy="732893"/>
            </a:xfrm>
            <a:prstGeom prst="rect">
              <a:avLst/>
            </a:prstGeom>
            <a:noFill/>
          </p:spPr>
          <p:txBody>
            <a:bodyPr wrap="square" rtlCol="0">
              <a:spAutoFit/>
            </a:bodyPr>
            <a:lstStyle/>
            <a:p>
              <a:pPr algn="ctr"/>
              <a:r>
                <a:rPr lang="en-US" dirty="0" smtClean="0">
                  <a:latin typeface="Baskerville Old Face" panose="02020602080505020303" pitchFamily="18" charset="0"/>
                </a:rPr>
                <a:t>Lack of Effort</a:t>
              </a:r>
              <a:endParaRPr lang="en-US" dirty="0">
                <a:latin typeface="Baskerville Old Face" panose="02020602080505020303" pitchFamily="18" charset="0"/>
              </a:endParaRPr>
            </a:p>
          </p:txBody>
        </p:sp>
      </p:grpSp>
      <p:grpSp>
        <p:nvGrpSpPr>
          <p:cNvPr id="37" name="Group 36"/>
          <p:cNvGrpSpPr/>
          <p:nvPr/>
        </p:nvGrpSpPr>
        <p:grpSpPr>
          <a:xfrm>
            <a:off x="6172200" y="2743200"/>
            <a:ext cx="1447799" cy="914400"/>
            <a:chOff x="1774370" y="1925411"/>
            <a:chExt cx="1883229" cy="1036864"/>
          </a:xfrm>
        </p:grpSpPr>
        <p:sp>
          <p:nvSpPr>
            <p:cNvPr id="38" name="Oval 37"/>
            <p:cNvSpPr/>
            <p:nvPr/>
          </p:nvSpPr>
          <p:spPr>
            <a:xfrm>
              <a:off x="1774370" y="1925411"/>
              <a:ext cx="1883229" cy="1036864"/>
            </a:xfrm>
            <a:prstGeom prst="ellipse">
              <a:avLst/>
            </a:prstGeom>
            <a:solidFill>
              <a:srgbClr val="E2D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888354" y="2073317"/>
              <a:ext cx="1769245" cy="732893"/>
            </a:xfrm>
            <a:prstGeom prst="rect">
              <a:avLst/>
            </a:prstGeom>
            <a:noFill/>
          </p:spPr>
          <p:txBody>
            <a:bodyPr wrap="square" rtlCol="0">
              <a:spAutoFit/>
            </a:bodyPr>
            <a:lstStyle/>
            <a:p>
              <a:pPr algn="ctr"/>
              <a:r>
                <a:rPr lang="en-US" dirty="0" smtClean="0">
                  <a:latin typeface="Baskerville Old Face" panose="02020602080505020303" pitchFamily="18" charset="0"/>
                </a:rPr>
                <a:t>Failure as an end result</a:t>
              </a:r>
              <a:endParaRPr lang="en-US" dirty="0">
                <a:latin typeface="Baskerville Old Face" panose="02020602080505020303" pitchFamily="18" charset="0"/>
              </a:endParaRPr>
            </a:p>
          </p:txBody>
        </p:sp>
      </p:grpSp>
      <p:grpSp>
        <p:nvGrpSpPr>
          <p:cNvPr id="43" name="Group 42"/>
          <p:cNvGrpSpPr/>
          <p:nvPr/>
        </p:nvGrpSpPr>
        <p:grpSpPr>
          <a:xfrm>
            <a:off x="591465" y="2261458"/>
            <a:ext cx="1447799" cy="914400"/>
            <a:chOff x="1774370" y="1925411"/>
            <a:chExt cx="1883229" cy="1036864"/>
          </a:xfrm>
        </p:grpSpPr>
        <p:sp>
          <p:nvSpPr>
            <p:cNvPr id="44" name="Oval 43"/>
            <p:cNvSpPr/>
            <p:nvPr/>
          </p:nvSpPr>
          <p:spPr>
            <a:xfrm>
              <a:off x="1774370" y="1925411"/>
              <a:ext cx="1883229" cy="1036864"/>
            </a:xfrm>
            <a:prstGeom prst="ellipse">
              <a:avLst/>
            </a:prstGeom>
            <a:solidFill>
              <a:srgbClr val="E2D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888354" y="2232419"/>
              <a:ext cx="1676400" cy="418796"/>
            </a:xfrm>
            <a:prstGeom prst="rect">
              <a:avLst/>
            </a:prstGeom>
            <a:noFill/>
          </p:spPr>
          <p:txBody>
            <a:bodyPr wrap="square" rtlCol="0">
              <a:spAutoFit/>
            </a:bodyPr>
            <a:lstStyle/>
            <a:p>
              <a:pPr algn="ctr"/>
              <a:r>
                <a:rPr lang="en-US" dirty="0" smtClean="0">
                  <a:latin typeface="Baskerville Old Face" panose="02020602080505020303" pitchFamily="18" charset="0"/>
                </a:rPr>
                <a:t>Laziness</a:t>
              </a:r>
              <a:endParaRPr lang="en-US" dirty="0">
                <a:latin typeface="Baskerville Old Face" panose="02020602080505020303" pitchFamily="18" charset="0"/>
              </a:endParaRPr>
            </a:p>
          </p:txBody>
        </p:sp>
      </p:grpSp>
      <p:sp>
        <p:nvSpPr>
          <p:cNvPr id="46" name="Title 1"/>
          <p:cNvSpPr txBox="1">
            <a:spLocks/>
          </p:cNvSpPr>
          <p:nvPr/>
        </p:nvSpPr>
        <p:spPr bwMode="auto">
          <a:xfrm>
            <a:off x="-1" y="1480103"/>
            <a:ext cx="459688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r>
              <a:rPr lang="en-US" altLang="en-US" sz="2800" dirty="0" smtClean="0">
                <a:latin typeface="Baskerville Old Face" pitchFamily="18" charset="0"/>
              </a:rPr>
              <a:t>Does not mean accepting. . .</a:t>
            </a:r>
          </a:p>
        </p:txBody>
      </p:sp>
      <p:sp>
        <p:nvSpPr>
          <p:cNvPr id="53" name="Title 1"/>
          <p:cNvSpPr txBox="1">
            <a:spLocks/>
          </p:cNvSpPr>
          <p:nvPr/>
        </p:nvSpPr>
        <p:spPr bwMode="auto">
          <a:xfrm>
            <a:off x="266700" y="4114800"/>
            <a:ext cx="7886700" cy="144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pPr algn="l"/>
            <a:r>
              <a:rPr lang="en-US" altLang="en-US" sz="2800" dirty="0" smtClean="0">
                <a:latin typeface="Baskerville Old Face" pitchFamily="18" charset="0"/>
              </a:rPr>
              <a:t>It does mean using mistakes as a part of a discovery process that  engages students and ultimately leads to achieving mastery.</a:t>
            </a:r>
          </a:p>
        </p:txBody>
      </p:sp>
      <p:sp>
        <p:nvSpPr>
          <p:cNvPr id="60" name="Title 1"/>
          <p:cNvSpPr txBox="1">
            <a:spLocks/>
          </p:cNvSpPr>
          <p:nvPr/>
        </p:nvSpPr>
        <p:spPr>
          <a:xfrm>
            <a:off x="76200" y="457200"/>
            <a:ext cx="8229600" cy="609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4000" dirty="0" smtClean="0">
                <a:latin typeface="Baskerville Old Face" pitchFamily="18" charset="0"/>
              </a:rPr>
              <a:t>Embracing Mistakes/Failure</a:t>
            </a:r>
          </a:p>
        </p:txBody>
      </p:sp>
      <p:sp>
        <p:nvSpPr>
          <p:cNvPr id="18" name="TextBox 8"/>
          <p:cNvSpPr txBox="1">
            <a:spLocks noChangeArrowheads="1"/>
          </p:cNvSpPr>
          <p:nvPr/>
        </p:nvSpPr>
        <p:spPr bwMode="auto">
          <a:xfrm>
            <a:off x="76200" y="6019800"/>
            <a:ext cx="8153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charset="0"/>
              <a:buChar char="•"/>
              <a:defRPr sz="3200">
                <a:solidFill>
                  <a:schemeClr val="tx1"/>
                </a:solidFill>
                <a:latin typeface="Calibri" pitchFamily="-65" charset="0"/>
                <a:ea typeface="ＭＳ Ｐゴシック" pitchFamily="-65" charset="-128"/>
              </a:defRPr>
            </a:lvl1pPr>
            <a:lvl2pPr marL="742950" indent="-285750">
              <a:spcBef>
                <a:spcPct val="20000"/>
              </a:spcBef>
              <a:buFont typeface="Arial" charset="0"/>
              <a:buChar char="–"/>
              <a:defRPr sz="2800">
                <a:solidFill>
                  <a:schemeClr val="tx1"/>
                </a:solidFill>
                <a:latin typeface="Calibri" pitchFamily="-65" charset="0"/>
                <a:ea typeface="ＭＳ Ｐゴシック" pitchFamily="-65" charset="-128"/>
              </a:defRPr>
            </a:lvl2pPr>
            <a:lvl3pPr marL="1143000" indent="-228600">
              <a:spcBef>
                <a:spcPct val="20000"/>
              </a:spcBef>
              <a:buFont typeface="Arial" charset="0"/>
              <a:buChar char="•"/>
              <a:defRPr sz="2400">
                <a:solidFill>
                  <a:schemeClr val="tx1"/>
                </a:solidFill>
                <a:latin typeface="Calibri" pitchFamily="-65" charset="0"/>
                <a:ea typeface="ＭＳ Ｐゴシック" pitchFamily="-65" charset="-128"/>
              </a:defRPr>
            </a:lvl3pPr>
            <a:lvl4pPr marL="1600200" indent="-228600">
              <a:spcBef>
                <a:spcPct val="20000"/>
              </a:spcBef>
              <a:buFont typeface="Arial" charset="0"/>
              <a:buChar char="–"/>
              <a:defRPr sz="2000">
                <a:solidFill>
                  <a:schemeClr val="tx1"/>
                </a:solidFill>
                <a:latin typeface="Calibri" pitchFamily="-65" charset="0"/>
                <a:ea typeface="ＭＳ Ｐゴシック" pitchFamily="-65" charset="-128"/>
              </a:defRPr>
            </a:lvl4pPr>
            <a:lvl5pPr marL="2057400" indent="-228600">
              <a:spcBef>
                <a:spcPct val="20000"/>
              </a:spcBef>
              <a:buFont typeface="Arial" charset="0"/>
              <a:buChar char="»"/>
              <a:defRPr sz="2000">
                <a:solidFill>
                  <a:schemeClr val="tx1"/>
                </a:solidFill>
                <a:latin typeface="Calibri" pitchFamily="-65" charset="0"/>
                <a:ea typeface="ＭＳ Ｐゴシック" pitchFamily="-65"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9pPr>
          </a:lstStyle>
          <a:p>
            <a:pPr marL="0" indent="0">
              <a:spcBef>
                <a:spcPct val="0"/>
              </a:spcBef>
              <a:buNone/>
            </a:pPr>
            <a:r>
              <a:rPr lang="en-US" altLang="en-US" sz="1200" dirty="0" smtClean="0">
                <a:latin typeface="Baskerville Old Face" pitchFamily="18" charset="0"/>
              </a:rPr>
              <a:t>Clifford, Miriam (2012, November 6). Re: The Value of Mistakes: Should It Matter How Long A Student Takes to Learn? Retrieved </a:t>
            </a:r>
            <a:r>
              <a:rPr lang="en-US" altLang="en-US" sz="1200" dirty="0">
                <a:latin typeface="Baskerville Old Face" pitchFamily="18" charset="0"/>
              </a:rPr>
              <a:t>from  </a:t>
            </a:r>
            <a:r>
              <a:rPr lang="en-US" altLang="en-US" sz="1200" dirty="0">
                <a:latin typeface="Baskerville Old Face" pitchFamily="18" charset="0"/>
                <a:hlinkClick r:id="rId3"/>
              </a:rPr>
              <a:t>http://www.opencolleges.edu.au/informed/features/the-value-of-mistakes-should-it-matter-how-long-a-student-take-to-learn</a:t>
            </a:r>
            <a:r>
              <a:rPr lang="en-US" altLang="en-US" sz="1200" dirty="0" smtClean="0">
                <a:latin typeface="Baskerville Old Face" pitchFamily="18" charset="0"/>
                <a:hlinkClick r:id="rId3"/>
              </a:rPr>
              <a:t>/</a:t>
            </a:r>
            <a:r>
              <a:rPr lang="en-US" altLang="en-US" sz="1200" dirty="0" smtClean="0">
                <a:latin typeface="Baskerville Old Face" pitchFamily="18" charset="0"/>
              </a:rPr>
              <a:t> (</a:t>
            </a:r>
            <a:r>
              <a:rPr lang="en-US" altLang="en-US" sz="1200" dirty="0" err="1" smtClean="0">
                <a:latin typeface="Baskerville Old Face" pitchFamily="18" charset="0"/>
              </a:rPr>
              <a:t>informEd</a:t>
            </a:r>
            <a:r>
              <a:rPr lang="en-US" altLang="en-US" sz="1200" dirty="0" smtClean="0">
                <a:latin typeface="Baskerville Old Face" pitchFamily="18" charset="0"/>
              </a:rPr>
              <a:t>).</a:t>
            </a:r>
            <a:endParaRPr lang="en-US" altLang="en-US" sz="1200" dirty="0">
              <a:latin typeface="Baskerville Old Face" pitchFamily="18" charset="0"/>
            </a:endParaRPr>
          </a:p>
        </p:txBody>
      </p:sp>
    </p:spTree>
    <p:extLst>
      <p:ext uri="{BB962C8B-B14F-4D97-AF65-F5344CB8AC3E}">
        <p14:creationId xmlns:p14="http://schemas.microsoft.com/office/powerpoint/2010/main" val="400687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1000"/>
                                        <p:tgtEl>
                                          <p:spTgt spid="37"/>
                                        </p:tgtEl>
                                      </p:cBhvr>
                                    </p:animEffect>
                                    <p:anim calcmode="lin" valueType="num">
                                      <p:cBhvr>
                                        <p:cTn id="36" dur="1000" fill="hold"/>
                                        <p:tgtEl>
                                          <p:spTgt spid="37"/>
                                        </p:tgtEl>
                                        <p:attrNameLst>
                                          <p:attrName>ppt_x</p:attrName>
                                        </p:attrNameLst>
                                      </p:cBhvr>
                                      <p:tavLst>
                                        <p:tav tm="0">
                                          <p:val>
                                            <p:strVal val="#ppt_x"/>
                                          </p:val>
                                        </p:tav>
                                        <p:tav tm="100000">
                                          <p:val>
                                            <p:strVal val="#ppt_x"/>
                                          </p:val>
                                        </p:tav>
                                      </p:tavLst>
                                    </p:anim>
                                    <p:anim calcmode="lin" valueType="num">
                                      <p:cBhvr>
                                        <p:cTn id="3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228600"/>
            <a:ext cx="7772400"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smtClean="0">
              <a:latin typeface="Baskerville Old Face" pitchFamily="18" charset="0"/>
            </a:endParaRPr>
          </a:p>
          <a:p>
            <a:r>
              <a:rPr lang="en-US" sz="4000" dirty="0" smtClean="0">
                <a:latin typeface="Baskerville Old Face" pitchFamily="18" charset="0"/>
              </a:rPr>
              <a:t>Practical Approaches</a:t>
            </a:r>
            <a:endParaRPr lang="en-US" sz="4000" dirty="0">
              <a:latin typeface="Baskerville Old Face" pitchFamily="18" charset="0"/>
            </a:endParaRPr>
          </a:p>
          <a:p>
            <a:r>
              <a:rPr lang="en-US" sz="2000" dirty="0" smtClean="0">
                <a:latin typeface="Baskerville Old Face" pitchFamily="18" charset="0"/>
              </a:rPr>
              <a:t/>
            </a:r>
            <a:br>
              <a:rPr lang="en-US" sz="2000" dirty="0" smtClean="0">
                <a:latin typeface="Baskerville Old Face" pitchFamily="18" charset="0"/>
              </a:rPr>
            </a:br>
            <a:endParaRPr lang="en-US" sz="2000" dirty="0">
              <a:latin typeface="Baskerville Old Face" pitchFamily="18" charset="0"/>
            </a:endParaRPr>
          </a:p>
        </p:txBody>
      </p:sp>
      <p:sp>
        <p:nvSpPr>
          <p:cNvPr id="29" name="TextBox 28"/>
          <p:cNvSpPr txBox="1"/>
          <p:nvPr/>
        </p:nvSpPr>
        <p:spPr>
          <a:xfrm>
            <a:off x="2209800" y="1524000"/>
            <a:ext cx="6019800" cy="3262432"/>
          </a:xfrm>
          <a:prstGeom prst="rect">
            <a:avLst/>
          </a:prstGeom>
          <a:noFill/>
        </p:spPr>
        <p:txBody>
          <a:bodyPr wrap="square" rtlCol="0">
            <a:spAutoFit/>
          </a:bodyPr>
          <a:lstStyle/>
          <a:p>
            <a:endParaRPr lang="en-US" sz="1000" dirty="0" smtClean="0">
              <a:latin typeface="Baskerville Old Face" panose="02020602080505020303" pitchFamily="18" charset="0"/>
            </a:endParaRPr>
          </a:p>
          <a:p>
            <a:pPr marL="342900" indent="-342900">
              <a:buFont typeface="Arial" panose="020B0604020202020204" pitchFamily="34" charset="0"/>
              <a:buChar char="•"/>
            </a:pPr>
            <a:r>
              <a:rPr lang="en-US" sz="2800" dirty="0" smtClean="0">
                <a:latin typeface="Baskerville Old Face" panose="02020602080505020303" pitchFamily="18" charset="0"/>
              </a:rPr>
              <a:t>Metacognition</a:t>
            </a:r>
          </a:p>
          <a:p>
            <a:endParaRPr lang="en-US" sz="2800" dirty="0">
              <a:latin typeface="Baskerville Old Face" panose="02020602080505020303" pitchFamily="18" charset="0"/>
            </a:endParaRPr>
          </a:p>
          <a:p>
            <a:pPr marL="800100" lvl="1" indent="-342900">
              <a:buFont typeface="Arial" panose="020B0604020202020204" pitchFamily="34" charset="0"/>
              <a:buChar char="•"/>
            </a:pPr>
            <a:r>
              <a:rPr lang="en-US" sz="2800" dirty="0" smtClean="0">
                <a:latin typeface="Baskerville Old Face" panose="02020602080505020303" pitchFamily="18" charset="0"/>
              </a:rPr>
              <a:t>Talk About It</a:t>
            </a:r>
          </a:p>
          <a:p>
            <a:endParaRPr lang="en-US" sz="2800" dirty="0">
              <a:latin typeface="Baskerville Old Face" panose="02020602080505020303" pitchFamily="18" charset="0"/>
            </a:endParaRPr>
          </a:p>
          <a:p>
            <a:pPr marL="800100" lvl="1" indent="-342900">
              <a:buFont typeface="Arial" panose="020B0604020202020204" pitchFamily="34" charset="0"/>
              <a:buChar char="•"/>
            </a:pPr>
            <a:r>
              <a:rPr lang="en-US" sz="2800" dirty="0" smtClean="0">
                <a:latin typeface="Baskerville Old Face" panose="02020602080505020303" pitchFamily="18" charset="0"/>
              </a:rPr>
              <a:t>Assess It</a:t>
            </a:r>
          </a:p>
          <a:p>
            <a:endParaRPr lang="en-US" sz="2800" dirty="0">
              <a:latin typeface="Baskerville Old Face" panose="02020602080505020303" pitchFamily="18" charset="0"/>
            </a:endParaRPr>
          </a:p>
          <a:p>
            <a:pPr marL="800100" lvl="1" indent="-342900">
              <a:buFont typeface="Arial" panose="020B0604020202020204" pitchFamily="34" charset="0"/>
              <a:buChar char="•"/>
            </a:pPr>
            <a:r>
              <a:rPr lang="en-US" sz="2800" dirty="0" smtClean="0">
                <a:latin typeface="Baskerville Old Face" panose="02020602080505020303" pitchFamily="18" charset="0"/>
              </a:rPr>
              <a:t>Review and Reflection</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990600"/>
            <a:ext cx="1981200"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204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66800" y="152400"/>
            <a:ext cx="6705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4000" dirty="0" smtClean="0">
                <a:latin typeface="Baskerville Old Face" pitchFamily="18" charset="0"/>
              </a:rPr>
              <a:t>Talk About It</a:t>
            </a:r>
          </a:p>
        </p:txBody>
      </p:sp>
      <p:sp>
        <p:nvSpPr>
          <p:cNvPr id="6" name="TextBox 8"/>
          <p:cNvSpPr txBox="1">
            <a:spLocks noChangeArrowheads="1"/>
          </p:cNvSpPr>
          <p:nvPr/>
        </p:nvSpPr>
        <p:spPr bwMode="auto">
          <a:xfrm>
            <a:off x="533400" y="2438400"/>
            <a:ext cx="7772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charset="0"/>
              <a:buChar char="•"/>
              <a:defRPr sz="3200">
                <a:solidFill>
                  <a:schemeClr val="tx1"/>
                </a:solidFill>
                <a:latin typeface="Calibri" pitchFamily="-65" charset="0"/>
                <a:ea typeface="ＭＳ Ｐゴシック" pitchFamily="-65" charset="-128"/>
              </a:defRPr>
            </a:lvl1pPr>
            <a:lvl2pPr marL="742950" indent="-285750">
              <a:spcBef>
                <a:spcPct val="20000"/>
              </a:spcBef>
              <a:buFont typeface="Arial" charset="0"/>
              <a:buChar char="–"/>
              <a:defRPr sz="2800">
                <a:solidFill>
                  <a:schemeClr val="tx1"/>
                </a:solidFill>
                <a:latin typeface="Calibri" pitchFamily="-65" charset="0"/>
                <a:ea typeface="ＭＳ Ｐゴシック" pitchFamily="-65" charset="-128"/>
              </a:defRPr>
            </a:lvl2pPr>
            <a:lvl3pPr marL="1143000" indent="-228600">
              <a:spcBef>
                <a:spcPct val="20000"/>
              </a:spcBef>
              <a:buFont typeface="Arial" charset="0"/>
              <a:buChar char="•"/>
              <a:defRPr sz="2400">
                <a:solidFill>
                  <a:schemeClr val="tx1"/>
                </a:solidFill>
                <a:latin typeface="Calibri" pitchFamily="-65" charset="0"/>
                <a:ea typeface="ＭＳ Ｐゴシック" pitchFamily="-65" charset="-128"/>
              </a:defRPr>
            </a:lvl3pPr>
            <a:lvl4pPr marL="1600200" indent="-228600">
              <a:spcBef>
                <a:spcPct val="20000"/>
              </a:spcBef>
              <a:buFont typeface="Arial" charset="0"/>
              <a:buChar char="–"/>
              <a:defRPr sz="2000">
                <a:solidFill>
                  <a:schemeClr val="tx1"/>
                </a:solidFill>
                <a:latin typeface="Calibri" pitchFamily="-65" charset="0"/>
                <a:ea typeface="ＭＳ Ｐゴシック" pitchFamily="-65" charset="-128"/>
              </a:defRPr>
            </a:lvl4pPr>
            <a:lvl5pPr marL="2057400" indent="-228600">
              <a:spcBef>
                <a:spcPct val="20000"/>
              </a:spcBef>
              <a:buFont typeface="Arial" charset="0"/>
              <a:buChar char="»"/>
              <a:defRPr sz="2000">
                <a:solidFill>
                  <a:schemeClr val="tx1"/>
                </a:solidFill>
                <a:latin typeface="Calibri" pitchFamily="-65" charset="0"/>
                <a:ea typeface="ＭＳ Ｐゴシック" pitchFamily="-65"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9pPr>
          </a:lstStyle>
          <a:p>
            <a:pPr marL="0" indent="0">
              <a:spcBef>
                <a:spcPct val="0"/>
              </a:spcBef>
              <a:buNone/>
            </a:pPr>
            <a:r>
              <a:rPr lang="en-US" altLang="en-US" sz="2400" dirty="0" smtClean="0">
                <a:latin typeface="Baskerville Old Face" pitchFamily="18" charset="0"/>
              </a:rPr>
              <a:t>Communicate to your students that:</a:t>
            </a:r>
          </a:p>
          <a:p>
            <a:pPr marL="0" indent="0">
              <a:spcBef>
                <a:spcPct val="0"/>
              </a:spcBef>
              <a:buNone/>
            </a:pPr>
            <a:endParaRPr lang="en-US" altLang="en-US" sz="1200" dirty="0" smtClean="0">
              <a:latin typeface="Baskerville Old Face" pitchFamily="18" charset="0"/>
            </a:endParaRPr>
          </a:p>
          <a:p>
            <a:pPr marL="0" indent="0">
              <a:spcBef>
                <a:spcPct val="0"/>
              </a:spcBef>
              <a:buNone/>
              <a:tabLst>
                <a:tab pos="463550" algn="l"/>
              </a:tabLst>
            </a:pPr>
            <a:r>
              <a:rPr lang="en-US" altLang="en-US" sz="2400" dirty="0" smtClean="0">
                <a:latin typeface="Baskerville Old Face" pitchFamily="18" charset="0"/>
              </a:rPr>
              <a:t>	1) they are going to make mistakes; and</a:t>
            </a:r>
          </a:p>
          <a:p>
            <a:pPr marL="0" indent="0">
              <a:spcBef>
                <a:spcPct val="0"/>
              </a:spcBef>
              <a:buNone/>
              <a:tabLst>
                <a:tab pos="463550" algn="l"/>
              </a:tabLst>
            </a:pPr>
            <a:endParaRPr lang="en-US" altLang="en-US" sz="1200" dirty="0" smtClean="0">
              <a:latin typeface="Baskerville Old Face" pitchFamily="18" charset="0"/>
            </a:endParaRPr>
          </a:p>
          <a:p>
            <a:pPr marL="0" indent="0">
              <a:spcBef>
                <a:spcPct val="0"/>
              </a:spcBef>
              <a:buNone/>
              <a:tabLst>
                <a:tab pos="463550" algn="l"/>
                <a:tab pos="795338" algn="l"/>
              </a:tabLst>
            </a:pPr>
            <a:r>
              <a:rPr lang="en-US" altLang="en-US" sz="2400" dirty="0" smtClean="0">
                <a:latin typeface="Baskerville Old Face" pitchFamily="18" charset="0"/>
              </a:rPr>
              <a:t>	2) understanding the nature of those mistakes can be 	 		the key to mastering concepts.</a:t>
            </a:r>
            <a:endParaRPr lang="en-US" altLang="en-US" sz="2400" dirty="0">
              <a:latin typeface="Baskerville Old Face" pitchFamily="18" charset="0"/>
            </a:endParaRPr>
          </a:p>
        </p:txBody>
      </p:sp>
      <p:sp>
        <p:nvSpPr>
          <p:cNvPr id="8" name="TextBox 8"/>
          <p:cNvSpPr txBox="1">
            <a:spLocks noChangeArrowheads="1"/>
          </p:cNvSpPr>
          <p:nvPr/>
        </p:nvSpPr>
        <p:spPr bwMode="auto">
          <a:xfrm>
            <a:off x="2438400" y="5791200"/>
            <a:ext cx="58159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charset="0"/>
              <a:buChar char="•"/>
              <a:defRPr sz="3200">
                <a:solidFill>
                  <a:schemeClr val="tx1"/>
                </a:solidFill>
                <a:latin typeface="Calibri" pitchFamily="-65" charset="0"/>
                <a:ea typeface="ＭＳ Ｐゴシック" pitchFamily="-65" charset="-128"/>
              </a:defRPr>
            </a:lvl1pPr>
            <a:lvl2pPr marL="742950" indent="-285750">
              <a:spcBef>
                <a:spcPct val="20000"/>
              </a:spcBef>
              <a:buFont typeface="Arial" charset="0"/>
              <a:buChar char="–"/>
              <a:defRPr sz="2800">
                <a:solidFill>
                  <a:schemeClr val="tx1"/>
                </a:solidFill>
                <a:latin typeface="Calibri" pitchFamily="-65" charset="0"/>
                <a:ea typeface="ＭＳ Ｐゴシック" pitchFamily="-65" charset="-128"/>
              </a:defRPr>
            </a:lvl2pPr>
            <a:lvl3pPr marL="1143000" indent="-228600">
              <a:spcBef>
                <a:spcPct val="20000"/>
              </a:spcBef>
              <a:buFont typeface="Arial" charset="0"/>
              <a:buChar char="•"/>
              <a:defRPr sz="2400">
                <a:solidFill>
                  <a:schemeClr val="tx1"/>
                </a:solidFill>
                <a:latin typeface="Calibri" pitchFamily="-65" charset="0"/>
                <a:ea typeface="ＭＳ Ｐゴシック" pitchFamily="-65" charset="-128"/>
              </a:defRPr>
            </a:lvl3pPr>
            <a:lvl4pPr marL="1600200" indent="-228600">
              <a:spcBef>
                <a:spcPct val="20000"/>
              </a:spcBef>
              <a:buFont typeface="Arial" charset="0"/>
              <a:buChar char="–"/>
              <a:defRPr sz="2000">
                <a:solidFill>
                  <a:schemeClr val="tx1"/>
                </a:solidFill>
                <a:latin typeface="Calibri" pitchFamily="-65" charset="0"/>
                <a:ea typeface="ＭＳ Ｐゴシック" pitchFamily="-65" charset="-128"/>
              </a:defRPr>
            </a:lvl4pPr>
            <a:lvl5pPr marL="2057400" indent="-228600">
              <a:spcBef>
                <a:spcPct val="20000"/>
              </a:spcBef>
              <a:buFont typeface="Arial" charset="0"/>
              <a:buChar char="»"/>
              <a:defRPr sz="2000">
                <a:solidFill>
                  <a:schemeClr val="tx1"/>
                </a:solidFill>
                <a:latin typeface="Calibri" pitchFamily="-65" charset="0"/>
                <a:ea typeface="ＭＳ Ｐゴシック" pitchFamily="-65"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9pPr>
          </a:lstStyle>
          <a:p>
            <a:pPr marL="0" indent="0">
              <a:spcBef>
                <a:spcPct val="0"/>
              </a:spcBef>
              <a:buNone/>
            </a:pPr>
            <a:r>
              <a:rPr lang="en-US" altLang="en-US" sz="1600" dirty="0" smtClean="0">
                <a:latin typeface="Baskerville Old Face" pitchFamily="18" charset="0"/>
              </a:rPr>
              <a:t>Excerpt from Dr. Jeremy D. Cohen’s syllabus, PSYC 1010, Fall 2014</a:t>
            </a:r>
            <a:endParaRPr lang="en-US" altLang="en-US" sz="1600" dirty="0">
              <a:latin typeface="Baskerville Old Face" pitchFamily="18" charset="0"/>
            </a:endParaRPr>
          </a:p>
        </p:txBody>
      </p:sp>
      <p:grpSp>
        <p:nvGrpSpPr>
          <p:cNvPr id="9" name="Group 8"/>
          <p:cNvGrpSpPr/>
          <p:nvPr/>
        </p:nvGrpSpPr>
        <p:grpSpPr>
          <a:xfrm>
            <a:off x="164275" y="4876800"/>
            <a:ext cx="8077200" cy="865241"/>
            <a:chOff x="228600" y="2485900"/>
            <a:chExt cx="8077200" cy="865241"/>
          </a:xfrm>
        </p:grpSpPr>
        <p:pic>
          <p:nvPicPr>
            <p:cNvPr id="10"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7489" t="47849" r="57272" b="41680"/>
            <a:stretch/>
          </p:blipFill>
          <p:spPr bwMode="auto">
            <a:xfrm>
              <a:off x="228600" y="2497775"/>
              <a:ext cx="8077200" cy="853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228600" y="2485900"/>
              <a:ext cx="8001000" cy="855024"/>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TextBox 8"/>
          <p:cNvSpPr txBox="1">
            <a:spLocks noChangeArrowheads="1"/>
          </p:cNvSpPr>
          <p:nvPr/>
        </p:nvSpPr>
        <p:spPr bwMode="auto">
          <a:xfrm>
            <a:off x="533400" y="990600"/>
            <a:ext cx="7772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charset="0"/>
              <a:buChar char="•"/>
              <a:defRPr sz="3200">
                <a:solidFill>
                  <a:schemeClr val="tx1"/>
                </a:solidFill>
                <a:latin typeface="Calibri" pitchFamily="-65" charset="0"/>
                <a:ea typeface="ＭＳ Ｐゴシック" pitchFamily="-65" charset="-128"/>
              </a:defRPr>
            </a:lvl1pPr>
            <a:lvl2pPr marL="742950" indent="-285750">
              <a:spcBef>
                <a:spcPct val="20000"/>
              </a:spcBef>
              <a:buFont typeface="Arial" charset="0"/>
              <a:buChar char="–"/>
              <a:defRPr sz="2800">
                <a:solidFill>
                  <a:schemeClr val="tx1"/>
                </a:solidFill>
                <a:latin typeface="Calibri" pitchFamily="-65" charset="0"/>
                <a:ea typeface="ＭＳ Ｐゴシック" pitchFamily="-65" charset="-128"/>
              </a:defRPr>
            </a:lvl2pPr>
            <a:lvl3pPr marL="1143000" indent="-228600">
              <a:spcBef>
                <a:spcPct val="20000"/>
              </a:spcBef>
              <a:buFont typeface="Arial" charset="0"/>
              <a:buChar char="•"/>
              <a:defRPr sz="2400">
                <a:solidFill>
                  <a:schemeClr val="tx1"/>
                </a:solidFill>
                <a:latin typeface="Calibri" pitchFamily="-65" charset="0"/>
                <a:ea typeface="ＭＳ Ｐゴシック" pitchFamily="-65" charset="-128"/>
              </a:defRPr>
            </a:lvl3pPr>
            <a:lvl4pPr marL="1600200" indent="-228600">
              <a:spcBef>
                <a:spcPct val="20000"/>
              </a:spcBef>
              <a:buFont typeface="Arial" charset="0"/>
              <a:buChar char="–"/>
              <a:defRPr sz="2000">
                <a:solidFill>
                  <a:schemeClr val="tx1"/>
                </a:solidFill>
                <a:latin typeface="Calibri" pitchFamily="-65" charset="0"/>
                <a:ea typeface="ＭＳ Ｐゴシック" pitchFamily="-65" charset="-128"/>
              </a:defRPr>
            </a:lvl4pPr>
            <a:lvl5pPr marL="2057400" indent="-228600">
              <a:spcBef>
                <a:spcPct val="20000"/>
              </a:spcBef>
              <a:buFont typeface="Arial" charset="0"/>
              <a:buChar char="»"/>
              <a:defRPr sz="2000">
                <a:solidFill>
                  <a:schemeClr val="tx1"/>
                </a:solidFill>
                <a:latin typeface="Calibri" pitchFamily="-65" charset="0"/>
                <a:ea typeface="ＭＳ Ｐゴシック" pitchFamily="-65"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9pPr>
          </a:lstStyle>
          <a:p>
            <a:pPr marL="0" indent="0">
              <a:spcBef>
                <a:spcPct val="0"/>
              </a:spcBef>
              <a:buNone/>
            </a:pPr>
            <a:r>
              <a:rPr lang="en-US" altLang="en-US" sz="2400" dirty="0" smtClean="0">
                <a:latin typeface="Baskerville Old Face" pitchFamily="18" charset="0"/>
              </a:rPr>
              <a:t>Metacognition – Understanding one’s own process of learning and using that understanding to plan, monitor and assess learning (understanding and performance)</a:t>
            </a:r>
            <a:endParaRPr lang="en-US" altLang="en-US" sz="2400" dirty="0">
              <a:latin typeface="Baskerville Old Face" pitchFamily="18" charset="0"/>
            </a:endParaRPr>
          </a:p>
        </p:txBody>
      </p:sp>
      <p:sp>
        <p:nvSpPr>
          <p:cNvPr id="13" name="TextBox 8"/>
          <p:cNvSpPr txBox="1">
            <a:spLocks noChangeArrowheads="1"/>
          </p:cNvSpPr>
          <p:nvPr/>
        </p:nvSpPr>
        <p:spPr bwMode="auto">
          <a:xfrm>
            <a:off x="76200" y="6320135"/>
            <a:ext cx="815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charset="0"/>
              <a:buChar char="•"/>
              <a:defRPr sz="3200">
                <a:solidFill>
                  <a:schemeClr val="tx1"/>
                </a:solidFill>
                <a:latin typeface="Calibri" pitchFamily="-65" charset="0"/>
                <a:ea typeface="ＭＳ Ｐゴシック" pitchFamily="-65" charset="-128"/>
              </a:defRPr>
            </a:lvl1pPr>
            <a:lvl2pPr marL="742950" indent="-285750">
              <a:spcBef>
                <a:spcPct val="20000"/>
              </a:spcBef>
              <a:buFont typeface="Arial" charset="0"/>
              <a:buChar char="–"/>
              <a:defRPr sz="2800">
                <a:solidFill>
                  <a:schemeClr val="tx1"/>
                </a:solidFill>
                <a:latin typeface="Calibri" pitchFamily="-65" charset="0"/>
                <a:ea typeface="ＭＳ Ｐゴシック" pitchFamily="-65" charset="-128"/>
              </a:defRPr>
            </a:lvl2pPr>
            <a:lvl3pPr marL="1143000" indent="-228600">
              <a:spcBef>
                <a:spcPct val="20000"/>
              </a:spcBef>
              <a:buFont typeface="Arial" charset="0"/>
              <a:buChar char="•"/>
              <a:defRPr sz="2400">
                <a:solidFill>
                  <a:schemeClr val="tx1"/>
                </a:solidFill>
                <a:latin typeface="Calibri" pitchFamily="-65" charset="0"/>
                <a:ea typeface="ＭＳ Ｐゴシック" pitchFamily="-65" charset="-128"/>
              </a:defRPr>
            </a:lvl3pPr>
            <a:lvl4pPr marL="1600200" indent="-228600">
              <a:spcBef>
                <a:spcPct val="20000"/>
              </a:spcBef>
              <a:buFont typeface="Arial" charset="0"/>
              <a:buChar char="–"/>
              <a:defRPr sz="2000">
                <a:solidFill>
                  <a:schemeClr val="tx1"/>
                </a:solidFill>
                <a:latin typeface="Calibri" pitchFamily="-65" charset="0"/>
                <a:ea typeface="ＭＳ Ｐゴシック" pitchFamily="-65" charset="-128"/>
              </a:defRPr>
            </a:lvl4pPr>
            <a:lvl5pPr marL="2057400" indent="-228600">
              <a:spcBef>
                <a:spcPct val="20000"/>
              </a:spcBef>
              <a:buFont typeface="Arial" charset="0"/>
              <a:buChar char="»"/>
              <a:defRPr sz="2000">
                <a:solidFill>
                  <a:schemeClr val="tx1"/>
                </a:solidFill>
                <a:latin typeface="Calibri" pitchFamily="-65" charset="0"/>
                <a:ea typeface="ＭＳ Ｐゴシック" pitchFamily="-65"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9pPr>
          </a:lstStyle>
          <a:p>
            <a:pPr marL="0" indent="0">
              <a:spcBef>
                <a:spcPct val="0"/>
              </a:spcBef>
              <a:buNone/>
            </a:pPr>
            <a:r>
              <a:rPr lang="en-US" altLang="en-US" sz="1200" dirty="0" err="1" smtClean="0">
                <a:latin typeface="Baskerville Old Face" pitchFamily="18" charset="0"/>
              </a:rPr>
              <a:t>Bransford</a:t>
            </a:r>
            <a:r>
              <a:rPr lang="en-US" altLang="en-US" sz="1200" dirty="0" smtClean="0">
                <a:latin typeface="Baskerville Old Face" pitchFamily="18" charset="0"/>
              </a:rPr>
              <a:t>, J.D., Brown, A.L. and Cocking, R.R. (eds.) 2000. How People Learn Brain, Mind, Experience, and School. National Academy Press, Washington, D.C.</a:t>
            </a:r>
            <a:endParaRPr lang="en-US" altLang="en-US" sz="1200" dirty="0">
              <a:latin typeface="Baskerville Old Face" pitchFamily="18" charset="0"/>
            </a:endParaRPr>
          </a:p>
        </p:txBody>
      </p:sp>
    </p:spTree>
    <p:extLst>
      <p:ext uri="{BB962C8B-B14F-4D97-AF65-F5344CB8AC3E}">
        <p14:creationId xmlns:p14="http://schemas.microsoft.com/office/powerpoint/2010/main" val="348534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66800" y="457200"/>
            <a:ext cx="67056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4000" dirty="0" smtClean="0">
                <a:latin typeface="Baskerville Old Face" pitchFamily="18" charset="0"/>
              </a:rPr>
              <a:t>Assess It</a:t>
            </a:r>
          </a:p>
        </p:txBody>
      </p:sp>
      <p:sp>
        <p:nvSpPr>
          <p:cNvPr id="13" name="TextBox 8"/>
          <p:cNvSpPr txBox="1">
            <a:spLocks noChangeArrowheads="1"/>
          </p:cNvSpPr>
          <p:nvPr/>
        </p:nvSpPr>
        <p:spPr bwMode="auto">
          <a:xfrm>
            <a:off x="342900" y="3124200"/>
            <a:ext cx="37719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charset="0"/>
              <a:buChar char="•"/>
              <a:defRPr sz="3200">
                <a:solidFill>
                  <a:schemeClr val="tx1"/>
                </a:solidFill>
                <a:latin typeface="Calibri" pitchFamily="-65" charset="0"/>
                <a:ea typeface="ＭＳ Ｐゴシック" pitchFamily="-65" charset="-128"/>
              </a:defRPr>
            </a:lvl1pPr>
            <a:lvl2pPr marL="742950" indent="-285750">
              <a:spcBef>
                <a:spcPct val="20000"/>
              </a:spcBef>
              <a:buFont typeface="Arial" charset="0"/>
              <a:buChar char="–"/>
              <a:defRPr sz="2800">
                <a:solidFill>
                  <a:schemeClr val="tx1"/>
                </a:solidFill>
                <a:latin typeface="Calibri" pitchFamily="-65" charset="0"/>
                <a:ea typeface="ＭＳ Ｐゴシック" pitchFamily="-65" charset="-128"/>
              </a:defRPr>
            </a:lvl2pPr>
            <a:lvl3pPr marL="1143000" indent="-228600">
              <a:spcBef>
                <a:spcPct val="20000"/>
              </a:spcBef>
              <a:buFont typeface="Arial" charset="0"/>
              <a:buChar char="•"/>
              <a:defRPr sz="2400">
                <a:solidFill>
                  <a:schemeClr val="tx1"/>
                </a:solidFill>
                <a:latin typeface="Calibri" pitchFamily="-65" charset="0"/>
                <a:ea typeface="ＭＳ Ｐゴシック" pitchFamily="-65" charset="-128"/>
              </a:defRPr>
            </a:lvl3pPr>
            <a:lvl4pPr marL="1600200" indent="-228600">
              <a:spcBef>
                <a:spcPct val="20000"/>
              </a:spcBef>
              <a:buFont typeface="Arial" charset="0"/>
              <a:buChar char="–"/>
              <a:defRPr sz="2000">
                <a:solidFill>
                  <a:schemeClr val="tx1"/>
                </a:solidFill>
                <a:latin typeface="Calibri" pitchFamily="-65" charset="0"/>
                <a:ea typeface="ＭＳ Ｐゴシック" pitchFamily="-65" charset="-128"/>
              </a:defRPr>
            </a:lvl4pPr>
            <a:lvl5pPr marL="2057400" indent="-228600">
              <a:spcBef>
                <a:spcPct val="20000"/>
              </a:spcBef>
              <a:buFont typeface="Arial" charset="0"/>
              <a:buChar char="»"/>
              <a:defRPr sz="2000">
                <a:solidFill>
                  <a:schemeClr val="tx1"/>
                </a:solidFill>
                <a:latin typeface="Calibri" pitchFamily="-65" charset="0"/>
                <a:ea typeface="ＭＳ Ｐゴシック" pitchFamily="-65"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9pPr>
          </a:lstStyle>
          <a:p>
            <a:pPr>
              <a:spcBef>
                <a:spcPct val="0"/>
              </a:spcBef>
            </a:pPr>
            <a:r>
              <a:rPr lang="en-US" altLang="en-US" sz="2400" dirty="0" smtClean="0">
                <a:latin typeface="Baskerville Old Face" pitchFamily="18" charset="0"/>
              </a:rPr>
              <a:t>Generally, students are programmed to avoid failure.</a:t>
            </a:r>
          </a:p>
          <a:p>
            <a:pPr>
              <a:spcBef>
                <a:spcPct val="0"/>
              </a:spcBef>
            </a:pPr>
            <a:r>
              <a:rPr lang="en-US" altLang="en-US" sz="2400" dirty="0" smtClean="0">
                <a:latin typeface="Baskerville Old Face" pitchFamily="18" charset="0"/>
              </a:rPr>
              <a:t>Attaching a grade to the process of learning to fail effectively and efficiently can encourage the paradigm shift.</a:t>
            </a:r>
          </a:p>
        </p:txBody>
      </p:sp>
      <p:sp>
        <p:nvSpPr>
          <p:cNvPr id="14" name="TextBox 8"/>
          <p:cNvSpPr txBox="1">
            <a:spLocks noChangeArrowheads="1"/>
          </p:cNvSpPr>
          <p:nvPr/>
        </p:nvSpPr>
        <p:spPr bwMode="auto">
          <a:xfrm>
            <a:off x="76200" y="6320135"/>
            <a:ext cx="815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charset="0"/>
              <a:buChar char="•"/>
              <a:defRPr sz="3200">
                <a:solidFill>
                  <a:schemeClr val="tx1"/>
                </a:solidFill>
                <a:latin typeface="Calibri" pitchFamily="-65" charset="0"/>
                <a:ea typeface="ＭＳ Ｐゴシック" pitchFamily="-65" charset="-128"/>
              </a:defRPr>
            </a:lvl1pPr>
            <a:lvl2pPr marL="742950" indent="-285750">
              <a:spcBef>
                <a:spcPct val="20000"/>
              </a:spcBef>
              <a:buFont typeface="Arial" charset="0"/>
              <a:buChar char="–"/>
              <a:defRPr sz="2800">
                <a:solidFill>
                  <a:schemeClr val="tx1"/>
                </a:solidFill>
                <a:latin typeface="Calibri" pitchFamily="-65" charset="0"/>
                <a:ea typeface="ＭＳ Ｐゴシック" pitchFamily="-65" charset="-128"/>
              </a:defRPr>
            </a:lvl2pPr>
            <a:lvl3pPr marL="1143000" indent="-228600">
              <a:spcBef>
                <a:spcPct val="20000"/>
              </a:spcBef>
              <a:buFont typeface="Arial" charset="0"/>
              <a:buChar char="•"/>
              <a:defRPr sz="2400">
                <a:solidFill>
                  <a:schemeClr val="tx1"/>
                </a:solidFill>
                <a:latin typeface="Calibri" pitchFamily="-65" charset="0"/>
                <a:ea typeface="ＭＳ Ｐゴシック" pitchFamily="-65" charset="-128"/>
              </a:defRPr>
            </a:lvl3pPr>
            <a:lvl4pPr marL="1600200" indent="-228600">
              <a:spcBef>
                <a:spcPct val="20000"/>
              </a:spcBef>
              <a:buFont typeface="Arial" charset="0"/>
              <a:buChar char="–"/>
              <a:defRPr sz="2000">
                <a:solidFill>
                  <a:schemeClr val="tx1"/>
                </a:solidFill>
                <a:latin typeface="Calibri" pitchFamily="-65" charset="0"/>
                <a:ea typeface="ＭＳ Ｐゴシック" pitchFamily="-65" charset="-128"/>
              </a:defRPr>
            </a:lvl4pPr>
            <a:lvl5pPr marL="2057400" indent="-228600">
              <a:spcBef>
                <a:spcPct val="20000"/>
              </a:spcBef>
              <a:buFont typeface="Arial" charset="0"/>
              <a:buChar char="»"/>
              <a:defRPr sz="2000">
                <a:solidFill>
                  <a:schemeClr val="tx1"/>
                </a:solidFill>
                <a:latin typeface="Calibri" pitchFamily="-65" charset="0"/>
                <a:ea typeface="ＭＳ Ｐゴシック" pitchFamily="-65"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9pPr>
          </a:lstStyle>
          <a:p>
            <a:pPr marL="0" indent="0">
              <a:spcBef>
                <a:spcPct val="0"/>
              </a:spcBef>
              <a:buNone/>
            </a:pPr>
            <a:r>
              <a:rPr lang="en-US" altLang="en-US" sz="1200" dirty="0" smtClean="0">
                <a:latin typeface="Baskerville Old Face" pitchFamily="18" charset="0"/>
              </a:rPr>
              <a:t>Burger, Edward (2012, August 12). Re: Teaching to Fail. Retrieved from  </a:t>
            </a:r>
            <a:r>
              <a:rPr lang="en-US" altLang="en-US" sz="1200" dirty="0">
                <a:latin typeface="Baskerville Old Face" pitchFamily="18" charset="0"/>
                <a:hlinkClick r:id="rId3"/>
              </a:rPr>
              <a:t>https://</a:t>
            </a:r>
            <a:r>
              <a:rPr lang="en-US" altLang="en-US" sz="1200" dirty="0" smtClean="0">
                <a:latin typeface="Baskerville Old Face" pitchFamily="18" charset="0"/>
                <a:hlinkClick r:id="rId3"/>
              </a:rPr>
              <a:t>www.insidehighered.com/views/2012/08/21/essay-importance-teaching-failure</a:t>
            </a:r>
            <a:r>
              <a:rPr lang="en-US" altLang="en-US" sz="1200" dirty="0" smtClean="0">
                <a:latin typeface="Baskerville Old Face" pitchFamily="18" charset="0"/>
              </a:rPr>
              <a:t> (Inside Higher Ed).</a:t>
            </a:r>
            <a:endParaRPr lang="en-US" altLang="en-US" sz="1200" dirty="0">
              <a:latin typeface="Baskerville Old Face" pitchFamily="18" charset="0"/>
            </a:endParaRPr>
          </a:p>
        </p:txBody>
      </p:sp>
      <p:pic>
        <p:nvPicPr>
          <p:cNvPr id="1030" name="Picture 6" descr="http://www.innerclout.com/uploads/images/Assessment.jpg"/>
          <p:cNvPicPr>
            <a:picLocks noChangeAspect="1" noChangeArrowheads="1"/>
          </p:cNvPicPr>
          <p:nvPr/>
        </p:nvPicPr>
        <p:blipFill rotWithShape="1">
          <a:blip r:embed="rId4">
            <a:extLst>
              <a:ext uri="{28A0092B-C50C-407E-A947-70E740481C1C}">
                <a14:useLocalDpi xmlns:a14="http://schemas.microsoft.com/office/drawing/2010/main" val="0"/>
              </a:ext>
            </a:extLst>
          </a:blip>
          <a:srcRect l="6473" r="7680"/>
          <a:stretch/>
        </p:blipFill>
        <p:spPr bwMode="auto">
          <a:xfrm>
            <a:off x="826119" y="252441"/>
            <a:ext cx="2526681" cy="25431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8"/>
          <p:cNvSpPr txBox="1">
            <a:spLocks noChangeArrowheads="1"/>
          </p:cNvSpPr>
          <p:nvPr/>
        </p:nvSpPr>
        <p:spPr bwMode="auto">
          <a:xfrm>
            <a:off x="4391722" y="1524029"/>
            <a:ext cx="3886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charset="0"/>
              <a:buChar char="•"/>
              <a:defRPr sz="3200">
                <a:solidFill>
                  <a:schemeClr val="tx1"/>
                </a:solidFill>
                <a:latin typeface="Calibri" pitchFamily="-65" charset="0"/>
                <a:ea typeface="ＭＳ Ｐゴシック" pitchFamily="-65" charset="-128"/>
              </a:defRPr>
            </a:lvl1pPr>
            <a:lvl2pPr marL="742950" indent="-285750">
              <a:spcBef>
                <a:spcPct val="20000"/>
              </a:spcBef>
              <a:buFont typeface="Arial" charset="0"/>
              <a:buChar char="–"/>
              <a:defRPr sz="2800">
                <a:solidFill>
                  <a:schemeClr val="tx1"/>
                </a:solidFill>
                <a:latin typeface="Calibri" pitchFamily="-65" charset="0"/>
                <a:ea typeface="ＭＳ Ｐゴシック" pitchFamily="-65" charset="-128"/>
              </a:defRPr>
            </a:lvl2pPr>
            <a:lvl3pPr marL="1143000" indent="-228600">
              <a:spcBef>
                <a:spcPct val="20000"/>
              </a:spcBef>
              <a:buFont typeface="Arial" charset="0"/>
              <a:buChar char="•"/>
              <a:defRPr sz="2400">
                <a:solidFill>
                  <a:schemeClr val="tx1"/>
                </a:solidFill>
                <a:latin typeface="Calibri" pitchFamily="-65" charset="0"/>
                <a:ea typeface="ＭＳ Ｐゴシック" pitchFamily="-65" charset="-128"/>
              </a:defRPr>
            </a:lvl3pPr>
            <a:lvl4pPr marL="1600200" indent="-228600">
              <a:spcBef>
                <a:spcPct val="20000"/>
              </a:spcBef>
              <a:buFont typeface="Arial" charset="0"/>
              <a:buChar char="–"/>
              <a:defRPr sz="2000">
                <a:solidFill>
                  <a:schemeClr val="tx1"/>
                </a:solidFill>
                <a:latin typeface="Calibri" pitchFamily="-65" charset="0"/>
                <a:ea typeface="ＭＳ Ｐゴシック" pitchFamily="-65" charset="-128"/>
              </a:defRPr>
            </a:lvl4pPr>
            <a:lvl5pPr marL="2057400" indent="-228600">
              <a:spcBef>
                <a:spcPct val="20000"/>
              </a:spcBef>
              <a:buFont typeface="Arial" charset="0"/>
              <a:buChar char="»"/>
              <a:defRPr sz="2000">
                <a:solidFill>
                  <a:schemeClr val="tx1"/>
                </a:solidFill>
                <a:latin typeface="Calibri" pitchFamily="-65" charset="0"/>
                <a:ea typeface="ＭＳ Ｐゴシック" pitchFamily="-65"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9pPr>
          </a:lstStyle>
          <a:p>
            <a:pPr>
              <a:spcBef>
                <a:spcPct val="0"/>
              </a:spcBef>
            </a:pPr>
            <a:r>
              <a:rPr lang="en-US" altLang="en-US" sz="2400" dirty="0">
                <a:latin typeface="Baskerville Old Face" pitchFamily="18" charset="0"/>
              </a:rPr>
              <a:t>Make mistakes/failure a natural part of the learning process in your classroom by . . .</a:t>
            </a:r>
          </a:p>
          <a:p>
            <a:pPr lvl="1">
              <a:spcBef>
                <a:spcPct val="0"/>
              </a:spcBef>
            </a:pPr>
            <a:r>
              <a:rPr lang="en-US" altLang="en-US" sz="2000" dirty="0" smtClean="0">
                <a:latin typeface="Baskerville Old Face" pitchFamily="18" charset="0"/>
              </a:rPr>
              <a:t>Encouraging students to share errors on exams and graded assignments</a:t>
            </a:r>
          </a:p>
          <a:p>
            <a:pPr lvl="1">
              <a:spcBef>
                <a:spcPct val="0"/>
              </a:spcBef>
            </a:pPr>
            <a:r>
              <a:rPr lang="en-US" altLang="en-US" sz="2000" dirty="0" smtClean="0">
                <a:latin typeface="Baskerville Old Face" pitchFamily="18" charset="0"/>
              </a:rPr>
              <a:t>Prompt students who provide wrong answers during class discussions to analyze why their answers were wrong</a:t>
            </a:r>
          </a:p>
        </p:txBody>
      </p:sp>
      <p:pic>
        <p:nvPicPr>
          <p:cNvPr id="1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1251" t="36426" r="16978" b="36425"/>
          <a:stretch/>
        </p:blipFill>
        <p:spPr bwMode="auto">
          <a:xfrm>
            <a:off x="76200" y="60870"/>
            <a:ext cx="473674" cy="388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960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00100" y="304800"/>
            <a:ext cx="67056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4000" dirty="0" smtClean="0">
                <a:latin typeface="Baskerville Old Face" pitchFamily="18" charset="0"/>
              </a:rPr>
              <a:t>Review and Reflection</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186" t="12296" r="58918" b="22899"/>
          <a:stretch/>
        </p:blipFill>
        <p:spPr bwMode="auto">
          <a:xfrm>
            <a:off x="490653" y="1066801"/>
            <a:ext cx="7398497"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8"/>
          <p:cNvSpPr txBox="1">
            <a:spLocks noChangeArrowheads="1"/>
          </p:cNvSpPr>
          <p:nvPr/>
        </p:nvSpPr>
        <p:spPr bwMode="auto">
          <a:xfrm>
            <a:off x="76200" y="6320135"/>
            <a:ext cx="8153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charset="0"/>
              <a:buChar char="•"/>
              <a:defRPr sz="3200">
                <a:solidFill>
                  <a:schemeClr val="tx1"/>
                </a:solidFill>
                <a:latin typeface="Calibri" pitchFamily="-65" charset="0"/>
                <a:ea typeface="ＭＳ Ｐゴシック" pitchFamily="-65" charset="-128"/>
              </a:defRPr>
            </a:lvl1pPr>
            <a:lvl2pPr marL="742950" indent="-285750">
              <a:spcBef>
                <a:spcPct val="20000"/>
              </a:spcBef>
              <a:buFont typeface="Arial" charset="0"/>
              <a:buChar char="–"/>
              <a:defRPr sz="2800">
                <a:solidFill>
                  <a:schemeClr val="tx1"/>
                </a:solidFill>
                <a:latin typeface="Calibri" pitchFamily="-65" charset="0"/>
                <a:ea typeface="ＭＳ Ｐゴシック" pitchFamily="-65" charset="-128"/>
              </a:defRPr>
            </a:lvl2pPr>
            <a:lvl3pPr marL="1143000" indent="-228600">
              <a:spcBef>
                <a:spcPct val="20000"/>
              </a:spcBef>
              <a:buFont typeface="Arial" charset="0"/>
              <a:buChar char="•"/>
              <a:defRPr sz="2400">
                <a:solidFill>
                  <a:schemeClr val="tx1"/>
                </a:solidFill>
                <a:latin typeface="Calibri" pitchFamily="-65" charset="0"/>
                <a:ea typeface="ＭＳ Ｐゴシック" pitchFamily="-65" charset="-128"/>
              </a:defRPr>
            </a:lvl3pPr>
            <a:lvl4pPr marL="1600200" indent="-228600">
              <a:spcBef>
                <a:spcPct val="20000"/>
              </a:spcBef>
              <a:buFont typeface="Arial" charset="0"/>
              <a:buChar char="–"/>
              <a:defRPr sz="2000">
                <a:solidFill>
                  <a:schemeClr val="tx1"/>
                </a:solidFill>
                <a:latin typeface="Calibri" pitchFamily="-65" charset="0"/>
                <a:ea typeface="ＭＳ Ｐゴシック" pitchFamily="-65" charset="-128"/>
              </a:defRPr>
            </a:lvl4pPr>
            <a:lvl5pPr marL="2057400" indent="-228600">
              <a:spcBef>
                <a:spcPct val="20000"/>
              </a:spcBef>
              <a:buFont typeface="Arial" charset="0"/>
              <a:buChar char="»"/>
              <a:defRPr sz="2000">
                <a:solidFill>
                  <a:schemeClr val="tx1"/>
                </a:solidFill>
                <a:latin typeface="Calibri" pitchFamily="-65" charset="0"/>
                <a:ea typeface="ＭＳ Ｐゴシック" pitchFamily="-65"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9pPr>
          </a:lstStyle>
          <a:p>
            <a:pPr marL="0" indent="0">
              <a:spcBef>
                <a:spcPct val="0"/>
              </a:spcBef>
              <a:buNone/>
            </a:pPr>
            <a:r>
              <a:rPr lang="en-US" altLang="en-US" sz="1200" dirty="0">
                <a:latin typeface="Baskerville Old Face" pitchFamily="18" charset="0"/>
              </a:rPr>
              <a:t>Ogle, D.M. (1986). K-W-L: A teaching model that develops active reading of expository text. </a:t>
            </a:r>
            <a:r>
              <a:rPr lang="en-US" altLang="en-US" sz="1200" i="1" dirty="0">
                <a:latin typeface="Baskerville Old Face" pitchFamily="18" charset="0"/>
              </a:rPr>
              <a:t>Reading Teacher</a:t>
            </a:r>
            <a:r>
              <a:rPr lang="en-US" altLang="en-US" sz="1200" dirty="0">
                <a:latin typeface="Baskerville Old Face" pitchFamily="18" charset="0"/>
              </a:rPr>
              <a:t>, 39, 564-570.</a:t>
            </a:r>
          </a:p>
        </p:txBody>
      </p:sp>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251" t="36426" r="16978" b="36425"/>
          <a:stretch/>
        </p:blipFill>
        <p:spPr bwMode="auto">
          <a:xfrm>
            <a:off x="76200" y="60870"/>
            <a:ext cx="473674" cy="388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669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00100" y="304800"/>
            <a:ext cx="67056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4000" dirty="0" smtClean="0">
                <a:latin typeface="Baskerville Old Face" pitchFamily="18" charset="0"/>
              </a:rPr>
              <a:t>Review and Reflection</a:t>
            </a:r>
          </a:p>
        </p:txBody>
      </p:sp>
      <p:sp>
        <p:nvSpPr>
          <p:cNvPr id="4" name="TextBox 8"/>
          <p:cNvSpPr txBox="1">
            <a:spLocks noChangeArrowheads="1"/>
          </p:cNvSpPr>
          <p:nvPr/>
        </p:nvSpPr>
        <p:spPr bwMode="auto">
          <a:xfrm>
            <a:off x="76200" y="6320135"/>
            <a:ext cx="8153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charset="0"/>
              <a:buChar char="•"/>
              <a:defRPr sz="3200">
                <a:solidFill>
                  <a:schemeClr val="tx1"/>
                </a:solidFill>
                <a:latin typeface="Calibri" pitchFamily="-65" charset="0"/>
                <a:ea typeface="ＭＳ Ｐゴシック" pitchFamily="-65" charset="-128"/>
              </a:defRPr>
            </a:lvl1pPr>
            <a:lvl2pPr marL="742950" indent="-285750">
              <a:spcBef>
                <a:spcPct val="20000"/>
              </a:spcBef>
              <a:buFont typeface="Arial" charset="0"/>
              <a:buChar char="–"/>
              <a:defRPr sz="2800">
                <a:solidFill>
                  <a:schemeClr val="tx1"/>
                </a:solidFill>
                <a:latin typeface="Calibri" pitchFamily="-65" charset="0"/>
                <a:ea typeface="ＭＳ Ｐゴシック" pitchFamily="-65" charset="-128"/>
              </a:defRPr>
            </a:lvl2pPr>
            <a:lvl3pPr marL="1143000" indent="-228600">
              <a:spcBef>
                <a:spcPct val="20000"/>
              </a:spcBef>
              <a:buFont typeface="Arial" charset="0"/>
              <a:buChar char="•"/>
              <a:defRPr sz="2400">
                <a:solidFill>
                  <a:schemeClr val="tx1"/>
                </a:solidFill>
                <a:latin typeface="Calibri" pitchFamily="-65" charset="0"/>
                <a:ea typeface="ＭＳ Ｐゴシック" pitchFamily="-65" charset="-128"/>
              </a:defRPr>
            </a:lvl3pPr>
            <a:lvl4pPr marL="1600200" indent="-228600">
              <a:spcBef>
                <a:spcPct val="20000"/>
              </a:spcBef>
              <a:buFont typeface="Arial" charset="0"/>
              <a:buChar char="–"/>
              <a:defRPr sz="2000">
                <a:solidFill>
                  <a:schemeClr val="tx1"/>
                </a:solidFill>
                <a:latin typeface="Calibri" pitchFamily="-65" charset="0"/>
                <a:ea typeface="ＭＳ Ｐゴシック" pitchFamily="-65" charset="-128"/>
              </a:defRPr>
            </a:lvl4pPr>
            <a:lvl5pPr marL="2057400" indent="-228600">
              <a:spcBef>
                <a:spcPct val="20000"/>
              </a:spcBef>
              <a:buFont typeface="Arial" charset="0"/>
              <a:buChar char="»"/>
              <a:defRPr sz="2000">
                <a:solidFill>
                  <a:schemeClr val="tx1"/>
                </a:solidFill>
                <a:latin typeface="Calibri" pitchFamily="-65" charset="0"/>
                <a:ea typeface="ＭＳ Ｐゴシック" pitchFamily="-65"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9pPr>
          </a:lstStyle>
          <a:p>
            <a:pPr marL="0" indent="0">
              <a:spcBef>
                <a:spcPct val="0"/>
              </a:spcBef>
              <a:buNone/>
            </a:pPr>
            <a:r>
              <a:rPr lang="en-US" altLang="en-US" sz="1200" dirty="0">
                <a:latin typeface="Baskerville Old Face" pitchFamily="18" charset="0"/>
              </a:rPr>
              <a:t>Ogle, D.M. (1986). K-W-L: A teaching model that develops active reading of expository text. </a:t>
            </a:r>
            <a:r>
              <a:rPr lang="en-US" altLang="en-US" sz="1200" i="1" dirty="0">
                <a:latin typeface="Baskerville Old Face" pitchFamily="18" charset="0"/>
              </a:rPr>
              <a:t>Reading Teacher</a:t>
            </a:r>
            <a:r>
              <a:rPr lang="en-US" altLang="en-US" sz="1200" dirty="0">
                <a:latin typeface="Baskerville Old Face" pitchFamily="18" charset="0"/>
              </a:rPr>
              <a:t>, 39, 564-570.</a:t>
            </a: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251" t="36426" r="16978" b="36425"/>
          <a:stretch/>
        </p:blipFill>
        <p:spPr bwMode="auto">
          <a:xfrm>
            <a:off x="76200" y="60870"/>
            <a:ext cx="473674" cy="388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645" t="24351" r="63549" b="41680"/>
          <a:stretch/>
        </p:blipFill>
        <p:spPr bwMode="auto">
          <a:xfrm>
            <a:off x="891639" y="1752600"/>
            <a:ext cx="6804561" cy="3313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2176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00100" y="304800"/>
            <a:ext cx="67056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4000" dirty="0" smtClean="0">
                <a:latin typeface="Baskerville Old Face" pitchFamily="18" charset="0"/>
              </a:rPr>
              <a:t>Review and Reflection</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186" t="12296" r="58918" b="22899"/>
          <a:stretch/>
        </p:blipFill>
        <p:spPr bwMode="auto">
          <a:xfrm>
            <a:off x="490653" y="1066801"/>
            <a:ext cx="7398497"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8"/>
          <p:cNvSpPr txBox="1">
            <a:spLocks noChangeArrowheads="1"/>
          </p:cNvSpPr>
          <p:nvPr/>
        </p:nvSpPr>
        <p:spPr bwMode="auto">
          <a:xfrm>
            <a:off x="76200" y="6320135"/>
            <a:ext cx="8153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charset="0"/>
              <a:buChar char="•"/>
              <a:defRPr sz="3200">
                <a:solidFill>
                  <a:schemeClr val="tx1"/>
                </a:solidFill>
                <a:latin typeface="Calibri" pitchFamily="-65" charset="0"/>
                <a:ea typeface="ＭＳ Ｐゴシック" pitchFamily="-65" charset="-128"/>
              </a:defRPr>
            </a:lvl1pPr>
            <a:lvl2pPr marL="742950" indent="-285750">
              <a:spcBef>
                <a:spcPct val="20000"/>
              </a:spcBef>
              <a:buFont typeface="Arial" charset="0"/>
              <a:buChar char="–"/>
              <a:defRPr sz="2800">
                <a:solidFill>
                  <a:schemeClr val="tx1"/>
                </a:solidFill>
                <a:latin typeface="Calibri" pitchFamily="-65" charset="0"/>
                <a:ea typeface="ＭＳ Ｐゴシック" pitchFamily="-65" charset="-128"/>
              </a:defRPr>
            </a:lvl2pPr>
            <a:lvl3pPr marL="1143000" indent="-228600">
              <a:spcBef>
                <a:spcPct val="20000"/>
              </a:spcBef>
              <a:buFont typeface="Arial" charset="0"/>
              <a:buChar char="•"/>
              <a:defRPr sz="2400">
                <a:solidFill>
                  <a:schemeClr val="tx1"/>
                </a:solidFill>
                <a:latin typeface="Calibri" pitchFamily="-65" charset="0"/>
                <a:ea typeface="ＭＳ Ｐゴシック" pitchFamily="-65" charset="-128"/>
              </a:defRPr>
            </a:lvl3pPr>
            <a:lvl4pPr marL="1600200" indent="-228600">
              <a:spcBef>
                <a:spcPct val="20000"/>
              </a:spcBef>
              <a:buFont typeface="Arial" charset="0"/>
              <a:buChar char="–"/>
              <a:defRPr sz="2000">
                <a:solidFill>
                  <a:schemeClr val="tx1"/>
                </a:solidFill>
                <a:latin typeface="Calibri" pitchFamily="-65" charset="0"/>
                <a:ea typeface="ＭＳ Ｐゴシック" pitchFamily="-65" charset="-128"/>
              </a:defRPr>
            </a:lvl4pPr>
            <a:lvl5pPr marL="2057400" indent="-228600">
              <a:spcBef>
                <a:spcPct val="20000"/>
              </a:spcBef>
              <a:buFont typeface="Arial" charset="0"/>
              <a:buChar char="»"/>
              <a:defRPr sz="2000">
                <a:solidFill>
                  <a:schemeClr val="tx1"/>
                </a:solidFill>
                <a:latin typeface="Calibri" pitchFamily="-65" charset="0"/>
                <a:ea typeface="ＭＳ Ｐゴシック" pitchFamily="-65"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9pPr>
          </a:lstStyle>
          <a:p>
            <a:pPr marL="0" indent="0">
              <a:spcBef>
                <a:spcPct val="0"/>
              </a:spcBef>
              <a:buNone/>
            </a:pPr>
            <a:r>
              <a:rPr lang="en-US" altLang="en-US" sz="1200" dirty="0">
                <a:latin typeface="Baskerville Old Face" pitchFamily="18" charset="0"/>
              </a:rPr>
              <a:t>Ogle, D.M. (1986). K-W-L: A teaching model that develops active reading of expository text. </a:t>
            </a:r>
            <a:r>
              <a:rPr lang="en-US" altLang="en-US" sz="1200" i="1" dirty="0">
                <a:latin typeface="Baskerville Old Face" pitchFamily="18" charset="0"/>
              </a:rPr>
              <a:t>Reading Teacher</a:t>
            </a:r>
            <a:r>
              <a:rPr lang="en-US" altLang="en-US" sz="1200" dirty="0">
                <a:latin typeface="Baskerville Old Face" pitchFamily="18" charset="0"/>
              </a:rPr>
              <a:t>, 39, 564-570.</a:t>
            </a:r>
          </a:p>
        </p:txBody>
      </p:sp>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251" t="36426" r="16978" b="36425"/>
          <a:stretch/>
        </p:blipFill>
        <p:spPr bwMode="auto">
          <a:xfrm>
            <a:off x="76200" y="60870"/>
            <a:ext cx="473674" cy="388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1259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914400"/>
            <a:ext cx="3886200" cy="707886"/>
          </a:xfrm>
          <a:prstGeom prst="rect">
            <a:avLst/>
          </a:prstGeom>
          <a:noFill/>
        </p:spPr>
        <p:txBody>
          <a:bodyPr wrap="square" rtlCol="0">
            <a:spAutoFit/>
          </a:bodyPr>
          <a:lstStyle/>
          <a:p>
            <a:pPr algn="ctr"/>
            <a:r>
              <a:rPr lang="en-US" sz="4000" b="1" cap="small" dirty="0" smtClean="0">
                <a:latin typeface="Century Schoolbook" pitchFamily="18" charset="0"/>
              </a:rPr>
              <a:t>Thank You!</a:t>
            </a:r>
            <a:endParaRPr lang="en-US" sz="4000" cap="small" dirty="0">
              <a:latin typeface="Century Schoolbook" pitchFamily="18" charset="0"/>
            </a:endParaRPr>
          </a:p>
        </p:txBody>
      </p:sp>
      <p:sp>
        <p:nvSpPr>
          <p:cNvPr id="6" name="TextBox 5"/>
          <p:cNvSpPr txBox="1"/>
          <p:nvPr/>
        </p:nvSpPr>
        <p:spPr>
          <a:xfrm>
            <a:off x="228600" y="2971800"/>
            <a:ext cx="7924800" cy="1538883"/>
          </a:xfrm>
          <a:prstGeom prst="rect">
            <a:avLst/>
          </a:prstGeom>
          <a:noFill/>
        </p:spPr>
        <p:txBody>
          <a:bodyPr wrap="square" rtlCol="0">
            <a:spAutoFit/>
          </a:bodyPr>
          <a:lstStyle/>
          <a:p>
            <a:r>
              <a:rPr lang="en-US" sz="2800" b="1" cap="small" dirty="0" smtClean="0">
                <a:latin typeface="Century Schoolbook" pitchFamily="18" charset="0"/>
              </a:rPr>
              <a:t>This presentation will be posted to the: </a:t>
            </a:r>
          </a:p>
          <a:p>
            <a:pPr marL="457200" indent="-457200"/>
            <a:endParaRPr lang="en-US" sz="500" b="1" cap="small" dirty="0" smtClean="0">
              <a:latin typeface="Century Schoolbook" pitchFamily="18" charset="0"/>
            </a:endParaRPr>
          </a:p>
          <a:p>
            <a:pPr marL="457200" indent="-457200" algn="ctr"/>
            <a:r>
              <a:rPr lang="en-US" sz="2800" b="1" cap="small" dirty="0" smtClean="0">
                <a:latin typeface="Century Schoolbook" pitchFamily="18" charset="0"/>
              </a:rPr>
              <a:t>CAT Wiki – </a:t>
            </a:r>
            <a:r>
              <a:rPr lang="en-US" sz="2800" b="1" cap="small" dirty="0" smtClean="0">
                <a:latin typeface="Century Schoolbook" pitchFamily="18" charset="0"/>
                <a:hlinkClick r:id="rId2"/>
              </a:rPr>
              <a:t>xulacat.wikispaces.com</a:t>
            </a:r>
            <a:endParaRPr lang="en-US" sz="2800" b="1" cap="small" dirty="0" smtClean="0">
              <a:latin typeface="Century Schoolbook" pitchFamily="18" charset="0"/>
            </a:endParaRPr>
          </a:p>
          <a:p>
            <a:pPr>
              <a:tabLst>
                <a:tab pos="514350" algn="l"/>
              </a:tabLst>
            </a:pPr>
            <a:endParaRPr lang="en-US" sz="500" b="1" cap="small" dirty="0" smtClean="0">
              <a:latin typeface="Century Schoolbook" pitchFamily="18" charset="0"/>
            </a:endParaRPr>
          </a:p>
          <a:p>
            <a:pPr algn="ctr">
              <a:tabLst>
                <a:tab pos="514350" algn="l"/>
              </a:tabLst>
            </a:pPr>
            <a:r>
              <a:rPr lang="en-US" sz="2800" b="1" cap="small" dirty="0" smtClean="0">
                <a:latin typeface="Century Schoolbook" pitchFamily="18" charset="0"/>
              </a:rPr>
              <a:t>CAT Food Blog – </a:t>
            </a:r>
            <a:r>
              <a:rPr lang="en-US" sz="2800" b="1" cap="small" dirty="0" smtClean="0">
                <a:latin typeface="Century Schoolbook" pitchFamily="18" charset="0"/>
                <a:hlinkClick r:id="rId3"/>
              </a:rPr>
              <a:t>cat.xula.edu/food/</a:t>
            </a:r>
            <a:endParaRPr lang="en-US" sz="2800" b="1" cap="small" dirty="0" smtClean="0">
              <a:latin typeface="Century Schoolbook" pitchFamily="18" charset="0"/>
            </a:endParaRPr>
          </a:p>
        </p:txBody>
      </p:sp>
      <p:pic>
        <p:nvPicPr>
          <p:cNvPr id="921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251" t="36426" r="16978" b="36425"/>
          <a:stretch/>
        </p:blipFill>
        <p:spPr bwMode="auto">
          <a:xfrm>
            <a:off x="76200" y="60870"/>
            <a:ext cx="473674" cy="388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7812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228600"/>
            <a:ext cx="77724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smtClean="0">
              <a:latin typeface="Baskerville Old Face" pitchFamily="18" charset="0"/>
            </a:endParaRPr>
          </a:p>
          <a:p>
            <a:r>
              <a:rPr lang="en-US" sz="4000" dirty="0" smtClean="0">
                <a:latin typeface="Baskerville Old Face" pitchFamily="18" charset="0"/>
              </a:rPr>
              <a:t>Laying the Foundation</a:t>
            </a:r>
            <a:endParaRPr lang="en-US" sz="4000" dirty="0">
              <a:latin typeface="Baskerville Old Face" pitchFamily="18" charset="0"/>
            </a:endParaRPr>
          </a:p>
          <a:p>
            <a:r>
              <a:rPr lang="en-US" sz="2000" dirty="0" smtClean="0">
                <a:latin typeface="Baskerville Old Face" pitchFamily="18" charset="0"/>
              </a:rPr>
              <a:t/>
            </a:r>
            <a:br>
              <a:rPr lang="en-US" sz="2000" dirty="0" smtClean="0">
                <a:latin typeface="Baskerville Old Face" pitchFamily="18" charset="0"/>
              </a:rPr>
            </a:br>
            <a:endParaRPr lang="en-US" sz="2000" dirty="0">
              <a:latin typeface="Baskerville Old Face" pitchFamily="18" charset="0"/>
            </a:endParaRPr>
          </a:p>
        </p:txBody>
      </p:sp>
      <p:grpSp>
        <p:nvGrpSpPr>
          <p:cNvPr id="5" name="Group 4"/>
          <p:cNvGrpSpPr/>
          <p:nvPr/>
        </p:nvGrpSpPr>
        <p:grpSpPr>
          <a:xfrm>
            <a:off x="76200" y="990600"/>
            <a:ext cx="2514600" cy="4982342"/>
            <a:chOff x="152400" y="1780587"/>
            <a:chExt cx="2514600" cy="4982342"/>
          </a:xfrm>
        </p:grpSpPr>
        <p:pic>
          <p:nvPicPr>
            <p:cNvPr id="8194" name="Picture 2" descr="http://500questions.files.wordpress.com/2011/05/pillar_e_t.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370"/>
            <a:stretch/>
          </p:blipFill>
          <p:spPr bwMode="auto">
            <a:xfrm>
              <a:off x="685800" y="2800529"/>
              <a:ext cx="1365322" cy="39624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52400" y="1780587"/>
              <a:ext cx="2514600" cy="1019942"/>
              <a:chOff x="304800" y="1780587"/>
              <a:chExt cx="2514600" cy="1019942"/>
            </a:xfrm>
          </p:grpSpPr>
          <p:sp>
            <p:nvSpPr>
              <p:cNvPr id="6" name="TextBox 5"/>
              <p:cNvSpPr txBox="1"/>
              <p:nvPr/>
            </p:nvSpPr>
            <p:spPr>
              <a:xfrm>
                <a:off x="304800" y="1780587"/>
                <a:ext cx="2514600" cy="1015663"/>
              </a:xfrm>
              <a:prstGeom prst="rect">
                <a:avLst/>
              </a:prstGeom>
              <a:noFill/>
            </p:spPr>
            <p:txBody>
              <a:bodyPr wrap="square" rtlCol="0">
                <a:spAutoFit/>
              </a:bodyPr>
              <a:lstStyle/>
              <a:p>
                <a:pPr marL="91440" lvl="1" algn="ctr"/>
                <a:r>
                  <a:rPr lang="en-US" sz="2000" dirty="0" smtClean="0">
                    <a:latin typeface="Baskerville Old Face" panose="02020602080505020303" pitchFamily="18" charset="0"/>
                  </a:rPr>
                  <a:t>Accept mistakes and failure as a part of the learning process.</a:t>
                </a:r>
              </a:p>
            </p:txBody>
          </p:sp>
          <p:sp>
            <p:nvSpPr>
              <p:cNvPr id="2" name="Rectangle 1"/>
              <p:cNvSpPr/>
              <p:nvPr/>
            </p:nvSpPr>
            <p:spPr>
              <a:xfrm>
                <a:off x="466600" y="1840375"/>
                <a:ext cx="2286000" cy="9601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12"/>
          <p:cNvGrpSpPr/>
          <p:nvPr/>
        </p:nvGrpSpPr>
        <p:grpSpPr>
          <a:xfrm>
            <a:off x="2895600" y="990600"/>
            <a:ext cx="2514600" cy="4982342"/>
            <a:chOff x="152400" y="1780587"/>
            <a:chExt cx="2514600" cy="4982342"/>
          </a:xfrm>
        </p:grpSpPr>
        <p:pic>
          <p:nvPicPr>
            <p:cNvPr id="14" name="Picture 2" descr="http://500questions.files.wordpress.com/2011/05/pillar_e_t.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370"/>
            <a:stretch/>
          </p:blipFill>
          <p:spPr bwMode="auto">
            <a:xfrm>
              <a:off x="685800" y="2800529"/>
              <a:ext cx="1365322" cy="396240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152400" y="1780587"/>
              <a:ext cx="2514600" cy="1019942"/>
              <a:chOff x="304800" y="1780587"/>
              <a:chExt cx="2514600" cy="1019942"/>
            </a:xfrm>
          </p:grpSpPr>
          <p:sp>
            <p:nvSpPr>
              <p:cNvPr id="16" name="TextBox 15"/>
              <p:cNvSpPr txBox="1"/>
              <p:nvPr/>
            </p:nvSpPr>
            <p:spPr>
              <a:xfrm>
                <a:off x="304800" y="1780587"/>
                <a:ext cx="2514600" cy="1015663"/>
              </a:xfrm>
              <a:prstGeom prst="rect">
                <a:avLst/>
              </a:prstGeom>
              <a:noFill/>
            </p:spPr>
            <p:txBody>
              <a:bodyPr wrap="square" rtlCol="0">
                <a:spAutoFit/>
              </a:bodyPr>
              <a:lstStyle/>
              <a:p>
                <a:pPr marL="91440" lvl="1" algn="ctr"/>
                <a:r>
                  <a:rPr lang="en-US" sz="2000" dirty="0" smtClean="0">
                    <a:latin typeface="Baskerville Old Face" panose="02020602080505020303" pitchFamily="18" charset="0"/>
                  </a:rPr>
                  <a:t>The ultimate goal is the students’ mastery of the subject matter.</a:t>
                </a:r>
              </a:p>
            </p:txBody>
          </p:sp>
          <p:sp>
            <p:nvSpPr>
              <p:cNvPr id="17" name="Rectangle 16"/>
              <p:cNvSpPr/>
              <p:nvPr/>
            </p:nvSpPr>
            <p:spPr>
              <a:xfrm>
                <a:off x="466600" y="1840375"/>
                <a:ext cx="2286000" cy="9601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7"/>
          <p:cNvGrpSpPr/>
          <p:nvPr/>
        </p:nvGrpSpPr>
        <p:grpSpPr>
          <a:xfrm>
            <a:off x="5638800" y="990600"/>
            <a:ext cx="2514600" cy="4982342"/>
            <a:chOff x="152400" y="1780587"/>
            <a:chExt cx="2514600" cy="4982342"/>
          </a:xfrm>
        </p:grpSpPr>
        <p:pic>
          <p:nvPicPr>
            <p:cNvPr id="19" name="Picture 2" descr="http://500questions.files.wordpress.com/2011/05/pillar_e_t.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370"/>
            <a:stretch/>
          </p:blipFill>
          <p:spPr bwMode="auto">
            <a:xfrm>
              <a:off x="685800" y="2800529"/>
              <a:ext cx="1365322" cy="3962400"/>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152400" y="1780587"/>
              <a:ext cx="2514600" cy="1019942"/>
              <a:chOff x="304800" y="1780587"/>
              <a:chExt cx="2514600" cy="1019942"/>
            </a:xfrm>
          </p:grpSpPr>
          <p:sp>
            <p:nvSpPr>
              <p:cNvPr id="21" name="TextBox 20"/>
              <p:cNvSpPr txBox="1"/>
              <p:nvPr/>
            </p:nvSpPr>
            <p:spPr>
              <a:xfrm>
                <a:off x="304800" y="1780587"/>
                <a:ext cx="2514600" cy="1015663"/>
              </a:xfrm>
              <a:prstGeom prst="rect">
                <a:avLst/>
              </a:prstGeom>
              <a:noFill/>
            </p:spPr>
            <p:txBody>
              <a:bodyPr wrap="square" rtlCol="0">
                <a:spAutoFit/>
              </a:bodyPr>
              <a:lstStyle/>
              <a:p>
                <a:pPr marL="91440" lvl="1" algn="ctr"/>
                <a:r>
                  <a:rPr lang="en-US" sz="2000" dirty="0" smtClean="0">
                    <a:latin typeface="Baskerville Old Face" panose="02020602080505020303" pitchFamily="18" charset="0"/>
                  </a:rPr>
                  <a:t>Students will require ample and frequent feedback.</a:t>
                </a:r>
              </a:p>
            </p:txBody>
          </p:sp>
          <p:sp>
            <p:nvSpPr>
              <p:cNvPr id="22" name="Rectangle 21"/>
              <p:cNvSpPr/>
              <p:nvPr/>
            </p:nvSpPr>
            <p:spPr>
              <a:xfrm>
                <a:off x="466600" y="1840375"/>
                <a:ext cx="2286000" cy="9601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TextBox 8"/>
          <p:cNvSpPr txBox="1">
            <a:spLocks noChangeArrowheads="1"/>
          </p:cNvSpPr>
          <p:nvPr/>
        </p:nvSpPr>
        <p:spPr bwMode="auto">
          <a:xfrm>
            <a:off x="76200" y="6135469"/>
            <a:ext cx="815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charset="0"/>
              <a:buChar char="•"/>
              <a:defRPr sz="3200">
                <a:solidFill>
                  <a:schemeClr val="tx1"/>
                </a:solidFill>
                <a:latin typeface="Calibri" pitchFamily="-65" charset="0"/>
                <a:ea typeface="ＭＳ Ｐゴシック" pitchFamily="-65" charset="-128"/>
              </a:defRPr>
            </a:lvl1pPr>
            <a:lvl2pPr marL="742950" indent="-285750">
              <a:spcBef>
                <a:spcPct val="20000"/>
              </a:spcBef>
              <a:buFont typeface="Arial" charset="0"/>
              <a:buChar char="–"/>
              <a:defRPr sz="2800">
                <a:solidFill>
                  <a:schemeClr val="tx1"/>
                </a:solidFill>
                <a:latin typeface="Calibri" pitchFamily="-65" charset="0"/>
                <a:ea typeface="ＭＳ Ｐゴシック" pitchFamily="-65" charset="-128"/>
              </a:defRPr>
            </a:lvl2pPr>
            <a:lvl3pPr marL="1143000" indent="-228600">
              <a:spcBef>
                <a:spcPct val="20000"/>
              </a:spcBef>
              <a:buFont typeface="Arial" charset="0"/>
              <a:buChar char="•"/>
              <a:defRPr sz="2400">
                <a:solidFill>
                  <a:schemeClr val="tx1"/>
                </a:solidFill>
                <a:latin typeface="Calibri" pitchFamily="-65" charset="0"/>
                <a:ea typeface="ＭＳ Ｐゴシック" pitchFamily="-65" charset="-128"/>
              </a:defRPr>
            </a:lvl3pPr>
            <a:lvl4pPr marL="1600200" indent="-228600">
              <a:spcBef>
                <a:spcPct val="20000"/>
              </a:spcBef>
              <a:buFont typeface="Arial" charset="0"/>
              <a:buChar char="–"/>
              <a:defRPr sz="2000">
                <a:solidFill>
                  <a:schemeClr val="tx1"/>
                </a:solidFill>
                <a:latin typeface="Calibri" pitchFamily="-65" charset="0"/>
                <a:ea typeface="ＭＳ Ｐゴシック" pitchFamily="-65" charset="-128"/>
              </a:defRPr>
            </a:lvl4pPr>
            <a:lvl5pPr marL="2057400" indent="-228600">
              <a:spcBef>
                <a:spcPct val="20000"/>
              </a:spcBef>
              <a:buFont typeface="Arial" charset="0"/>
              <a:buChar char="»"/>
              <a:defRPr sz="2000">
                <a:solidFill>
                  <a:schemeClr val="tx1"/>
                </a:solidFill>
                <a:latin typeface="Calibri" pitchFamily="-65" charset="0"/>
                <a:ea typeface="ＭＳ Ｐゴシック" pitchFamily="-65"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9pPr>
          </a:lstStyle>
          <a:p>
            <a:pPr marL="0" indent="0">
              <a:spcBef>
                <a:spcPct val="0"/>
              </a:spcBef>
              <a:buNone/>
            </a:pPr>
            <a:r>
              <a:rPr lang="en-US" altLang="en-US" sz="1200" dirty="0" smtClean="0">
                <a:latin typeface="Baskerville Old Face" pitchFamily="18" charset="0"/>
              </a:rPr>
              <a:t>Teach Thought Staff (2012, November 9). Re: 10 Ways to Honor Mistakes in the Learning Process. Retrieved </a:t>
            </a:r>
            <a:r>
              <a:rPr lang="en-US" altLang="en-US" sz="1200" dirty="0">
                <a:latin typeface="Baskerville Old Face" pitchFamily="18" charset="0"/>
              </a:rPr>
              <a:t>from  </a:t>
            </a:r>
            <a:r>
              <a:rPr lang="en-US" altLang="en-US" sz="1200" dirty="0">
                <a:latin typeface="Baskerville Old Face" pitchFamily="18" charset="0"/>
                <a:hlinkClick r:id="rId4"/>
              </a:rPr>
              <a:t>http://www.teachthought.com/learning/10-ways-to-honor-mistakes-in-the-learning-process</a:t>
            </a:r>
            <a:r>
              <a:rPr lang="en-US" altLang="en-US" sz="1200" dirty="0" smtClean="0">
                <a:latin typeface="Baskerville Old Face" pitchFamily="18" charset="0"/>
                <a:hlinkClick r:id="rId4"/>
              </a:rPr>
              <a:t>/</a:t>
            </a:r>
            <a:r>
              <a:rPr lang="en-US" altLang="en-US" sz="1200" dirty="0" smtClean="0">
                <a:latin typeface="Baskerville Old Face" pitchFamily="18" charset="0"/>
              </a:rPr>
              <a:t> (</a:t>
            </a:r>
            <a:r>
              <a:rPr lang="en-US" altLang="en-US" sz="1200" dirty="0" err="1" smtClean="0">
                <a:latin typeface="Baskerville Old Face" pitchFamily="18" charset="0"/>
              </a:rPr>
              <a:t>te@chthought</a:t>
            </a:r>
            <a:r>
              <a:rPr lang="en-US" altLang="en-US" sz="1200" dirty="0" smtClean="0">
                <a:latin typeface="Baskerville Old Face" pitchFamily="18" charset="0"/>
              </a:rPr>
              <a:t>).</a:t>
            </a:r>
            <a:endParaRPr lang="en-US" altLang="en-US" sz="1200" dirty="0">
              <a:latin typeface="Baskerville Old Face" pitchFamily="18" charset="0"/>
            </a:endParaRPr>
          </a:p>
        </p:txBody>
      </p:sp>
      <p:pic>
        <p:nvPicPr>
          <p:cNvPr id="2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1251" t="36426" r="16978" b="36425"/>
          <a:stretch/>
        </p:blipFill>
        <p:spPr bwMode="auto">
          <a:xfrm>
            <a:off x="76200" y="60870"/>
            <a:ext cx="473674" cy="388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768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228600"/>
            <a:ext cx="77724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smtClean="0">
              <a:latin typeface="Baskerville Old Face" pitchFamily="18" charset="0"/>
            </a:endParaRPr>
          </a:p>
          <a:p>
            <a:r>
              <a:rPr lang="en-US" sz="4000" dirty="0" smtClean="0">
                <a:latin typeface="Baskerville Old Face" pitchFamily="18" charset="0"/>
              </a:rPr>
              <a:t>Laying the Foundation</a:t>
            </a:r>
            <a:endParaRPr lang="en-US" sz="4000" dirty="0">
              <a:latin typeface="Baskerville Old Face" pitchFamily="18" charset="0"/>
            </a:endParaRPr>
          </a:p>
          <a:p>
            <a:r>
              <a:rPr lang="en-US" sz="2000" dirty="0" smtClean="0">
                <a:latin typeface="Baskerville Old Face" pitchFamily="18" charset="0"/>
              </a:rPr>
              <a:t/>
            </a:r>
            <a:br>
              <a:rPr lang="en-US" sz="2000" dirty="0" smtClean="0">
                <a:latin typeface="Baskerville Old Face" pitchFamily="18" charset="0"/>
              </a:rPr>
            </a:br>
            <a:endParaRPr lang="en-US" sz="2000" dirty="0">
              <a:latin typeface="Baskerville Old Face" pitchFamily="18" charset="0"/>
            </a:endParaRPr>
          </a:p>
        </p:txBody>
      </p:sp>
      <p:sp>
        <p:nvSpPr>
          <p:cNvPr id="23" name="TextBox 8"/>
          <p:cNvSpPr txBox="1">
            <a:spLocks noChangeArrowheads="1"/>
          </p:cNvSpPr>
          <p:nvPr/>
        </p:nvSpPr>
        <p:spPr bwMode="auto">
          <a:xfrm>
            <a:off x="76200" y="6324600"/>
            <a:ext cx="815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charset="0"/>
              <a:buChar char="•"/>
              <a:defRPr sz="3200">
                <a:solidFill>
                  <a:schemeClr val="tx1"/>
                </a:solidFill>
                <a:latin typeface="Calibri" pitchFamily="-65" charset="0"/>
                <a:ea typeface="ＭＳ Ｐゴシック" pitchFamily="-65" charset="-128"/>
              </a:defRPr>
            </a:lvl1pPr>
            <a:lvl2pPr marL="742950" indent="-285750">
              <a:spcBef>
                <a:spcPct val="20000"/>
              </a:spcBef>
              <a:buFont typeface="Arial" charset="0"/>
              <a:buChar char="–"/>
              <a:defRPr sz="2800">
                <a:solidFill>
                  <a:schemeClr val="tx1"/>
                </a:solidFill>
                <a:latin typeface="Calibri" pitchFamily="-65" charset="0"/>
                <a:ea typeface="ＭＳ Ｐゴシック" pitchFamily="-65" charset="-128"/>
              </a:defRPr>
            </a:lvl2pPr>
            <a:lvl3pPr marL="1143000" indent="-228600">
              <a:spcBef>
                <a:spcPct val="20000"/>
              </a:spcBef>
              <a:buFont typeface="Arial" charset="0"/>
              <a:buChar char="•"/>
              <a:defRPr sz="2400">
                <a:solidFill>
                  <a:schemeClr val="tx1"/>
                </a:solidFill>
                <a:latin typeface="Calibri" pitchFamily="-65" charset="0"/>
                <a:ea typeface="ＭＳ Ｐゴシック" pitchFamily="-65" charset="-128"/>
              </a:defRPr>
            </a:lvl3pPr>
            <a:lvl4pPr marL="1600200" indent="-228600">
              <a:spcBef>
                <a:spcPct val="20000"/>
              </a:spcBef>
              <a:buFont typeface="Arial" charset="0"/>
              <a:buChar char="–"/>
              <a:defRPr sz="2000">
                <a:solidFill>
                  <a:schemeClr val="tx1"/>
                </a:solidFill>
                <a:latin typeface="Calibri" pitchFamily="-65" charset="0"/>
                <a:ea typeface="ＭＳ Ｐゴシック" pitchFamily="-65" charset="-128"/>
              </a:defRPr>
            </a:lvl4pPr>
            <a:lvl5pPr marL="2057400" indent="-228600">
              <a:spcBef>
                <a:spcPct val="20000"/>
              </a:spcBef>
              <a:buFont typeface="Arial" charset="0"/>
              <a:buChar char="»"/>
              <a:defRPr sz="2000">
                <a:solidFill>
                  <a:schemeClr val="tx1"/>
                </a:solidFill>
                <a:latin typeface="Calibri" pitchFamily="-65" charset="0"/>
                <a:ea typeface="ＭＳ Ｐゴシック" pitchFamily="-65"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9pPr>
          </a:lstStyle>
          <a:p>
            <a:pPr marL="0" indent="0">
              <a:spcBef>
                <a:spcPct val="0"/>
              </a:spcBef>
              <a:buNone/>
            </a:pPr>
            <a:r>
              <a:rPr lang="en-US" altLang="en-US" sz="1200" dirty="0" smtClean="0">
                <a:latin typeface="Baskerville Old Face" pitchFamily="18" charset="0"/>
              </a:rPr>
              <a:t>Teach Thought Staff (2012, November 9). Re: 10 Ways to Honor Mistakes in the Learning Process. Retrieved </a:t>
            </a:r>
            <a:r>
              <a:rPr lang="en-US" altLang="en-US" sz="1200" dirty="0">
                <a:latin typeface="Baskerville Old Face" pitchFamily="18" charset="0"/>
              </a:rPr>
              <a:t>from  </a:t>
            </a:r>
            <a:r>
              <a:rPr lang="en-US" altLang="en-US" sz="1200" dirty="0">
                <a:latin typeface="Baskerville Old Face" pitchFamily="18" charset="0"/>
                <a:hlinkClick r:id="rId3"/>
              </a:rPr>
              <a:t>http://www.teachthought.com/learning/10-ways-to-honor-mistakes-in-the-learning-process</a:t>
            </a:r>
            <a:r>
              <a:rPr lang="en-US" altLang="en-US" sz="1200" dirty="0" smtClean="0">
                <a:latin typeface="Baskerville Old Face" pitchFamily="18" charset="0"/>
                <a:hlinkClick r:id="rId3"/>
              </a:rPr>
              <a:t>/</a:t>
            </a:r>
            <a:r>
              <a:rPr lang="en-US" altLang="en-US" sz="1200" dirty="0" smtClean="0">
                <a:latin typeface="Baskerville Old Face" pitchFamily="18" charset="0"/>
              </a:rPr>
              <a:t> (</a:t>
            </a:r>
            <a:r>
              <a:rPr lang="en-US" altLang="en-US" sz="1200" dirty="0" err="1" smtClean="0">
                <a:latin typeface="Baskerville Old Face" pitchFamily="18" charset="0"/>
              </a:rPr>
              <a:t>te@chthought</a:t>
            </a:r>
            <a:r>
              <a:rPr lang="en-US" altLang="en-US" sz="1200" dirty="0" smtClean="0">
                <a:latin typeface="Baskerville Old Face" pitchFamily="18" charset="0"/>
              </a:rPr>
              <a:t>).</a:t>
            </a:r>
            <a:endParaRPr lang="en-US" altLang="en-US" sz="1200" dirty="0">
              <a:latin typeface="Baskerville Old Face" pitchFamily="18" charset="0"/>
            </a:endParaRPr>
          </a:p>
        </p:txBody>
      </p:sp>
      <p:grpSp>
        <p:nvGrpSpPr>
          <p:cNvPr id="11" name="Group 10"/>
          <p:cNvGrpSpPr/>
          <p:nvPr/>
        </p:nvGrpSpPr>
        <p:grpSpPr>
          <a:xfrm>
            <a:off x="838200" y="1066800"/>
            <a:ext cx="2590800" cy="5215053"/>
            <a:chOff x="152400" y="1143000"/>
            <a:chExt cx="2590800" cy="5215053"/>
          </a:xfrm>
        </p:grpSpPr>
        <p:pic>
          <p:nvPicPr>
            <p:cNvPr id="25" name="Picture 2" descr="http://500questions.files.wordpress.com/2011/05/pillar_e_t.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3370"/>
            <a:stretch/>
          </p:blipFill>
          <p:spPr bwMode="auto">
            <a:xfrm>
              <a:off x="752706" y="2395653"/>
              <a:ext cx="1365322" cy="39624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 y="1143000"/>
              <a:ext cx="2590800" cy="1323439"/>
            </a:xfrm>
            <a:prstGeom prst="rect">
              <a:avLst/>
            </a:prstGeom>
            <a:noFill/>
          </p:spPr>
          <p:txBody>
            <a:bodyPr wrap="square" rtlCol="0">
              <a:spAutoFit/>
            </a:bodyPr>
            <a:lstStyle/>
            <a:p>
              <a:pPr marL="91440" lvl="1" algn="ctr"/>
              <a:r>
                <a:rPr lang="en-US" sz="2000" dirty="0" smtClean="0">
                  <a:latin typeface="Baskerville Old Face" panose="02020602080505020303" pitchFamily="18" charset="0"/>
                </a:rPr>
                <a:t>No guarantee in outcomes due to diversity in students and their motivations.</a:t>
              </a:r>
            </a:p>
          </p:txBody>
        </p:sp>
        <p:sp>
          <p:nvSpPr>
            <p:cNvPr id="27" name="Rectangle 26"/>
            <p:cNvSpPr/>
            <p:nvPr/>
          </p:nvSpPr>
          <p:spPr>
            <a:xfrm>
              <a:off x="308408" y="1176452"/>
              <a:ext cx="2371600" cy="12192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4876800" y="1143000"/>
            <a:ext cx="2590800" cy="5181601"/>
            <a:chOff x="152400" y="1176452"/>
            <a:chExt cx="2590800" cy="5181601"/>
          </a:xfrm>
        </p:grpSpPr>
        <p:pic>
          <p:nvPicPr>
            <p:cNvPr id="31" name="Picture 2" descr="http://500questions.files.wordpress.com/2011/05/pillar_e_t.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3370"/>
            <a:stretch/>
          </p:blipFill>
          <p:spPr bwMode="auto">
            <a:xfrm>
              <a:off x="752706" y="2395653"/>
              <a:ext cx="1365322" cy="39624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152400" y="1251287"/>
              <a:ext cx="2590800" cy="1015663"/>
            </a:xfrm>
            <a:prstGeom prst="rect">
              <a:avLst/>
            </a:prstGeom>
            <a:noFill/>
          </p:spPr>
          <p:txBody>
            <a:bodyPr wrap="square" rtlCol="0">
              <a:spAutoFit/>
            </a:bodyPr>
            <a:lstStyle/>
            <a:p>
              <a:pPr marL="91440" lvl="1" algn="ctr"/>
              <a:r>
                <a:rPr lang="en-US" sz="2000" dirty="0" smtClean="0">
                  <a:latin typeface="Baskerville Old Face" panose="02020602080505020303" pitchFamily="18" charset="0"/>
                </a:rPr>
                <a:t>Any changes made will take time to both carry out and take effect.</a:t>
              </a:r>
            </a:p>
          </p:txBody>
        </p:sp>
        <p:sp>
          <p:nvSpPr>
            <p:cNvPr id="33" name="Rectangle 32"/>
            <p:cNvSpPr/>
            <p:nvPr/>
          </p:nvSpPr>
          <p:spPr>
            <a:xfrm>
              <a:off x="308408" y="1176452"/>
              <a:ext cx="2371600" cy="12192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1251" t="36426" r="16978" b="36425"/>
          <a:stretch/>
        </p:blipFill>
        <p:spPr bwMode="auto">
          <a:xfrm>
            <a:off x="76200" y="60870"/>
            <a:ext cx="473674" cy="388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1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anim calcmode="lin" valueType="num">
                                      <p:cBhvr>
                                        <p:cTn id="15" dur="1000" fill="hold"/>
                                        <p:tgtEl>
                                          <p:spTgt spid="30"/>
                                        </p:tgtEl>
                                        <p:attrNameLst>
                                          <p:attrName>ppt_x</p:attrName>
                                        </p:attrNameLst>
                                      </p:cBhvr>
                                      <p:tavLst>
                                        <p:tav tm="0">
                                          <p:val>
                                            <p:strVal val="#ppt_x"/>
                                          </p:val>
                                        </p:tav>
                                        <p:tav tm="100000">
                                          <p:val>
                                            <p:strVal val="#ppt_x"/>
                                          </p:val>
                                        </p:tav>
                                      </p:tavLst>
                                    </p:anim>
                                    <p:anim calcmode="lin" valueType="num">
                                      <p:cBhvr>
                                        <p:cTn id="1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762000" y="457200"/>
            <a:ext cx="67056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4000" dirty="0" smtClean="0">
                <a:latin typeface="Baskerville Old Face" pitchFamily="18" charset="0"/>
              </a:rPr>
              <a:t>Student Motivation</a:t>
            </a:r>
          </a:p>
        </p:txBody>
      </p:sp>
      <p:sp>
        <p:nvSpPr>
          <p:cNvPr id="10" name="Content Placeholder 2"/>
          <p:cNvSpPr txBox="1">
            <a:spLocks/>
          </p:cNvSpPr>
          <p:nvPr/>
        </p:nvSpPr>
        <p:spPr>
          <a:xfrm>
            <a:off x="2743200" y="1600200"/>
            <a:ext cx="5257800" cy="3352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Font typeface="Arial" pitchFamily="34" charset="0"/>
              <a:buNone/>
            </a:pPr>
            <a:r>
              <a:rPr lang="en-US" altLang="en-US" sz="2400" b="1" dirty="0" smtClean="0">
                <a:latin typeface="Baskerville Old Face" pitchFamily="18" charset="0"/>
              </a:rPr>
              <a:t>Intrinsic motivation for learning involves on or more of the following:</a:t>
            </a:r>
          </a:p>
          <a:p>
            <a:pPr lvl="1">
              <a:buFont typeface="Wingdings" panose="05000000000000000000" pitchFamily="2" charset="2"/>
              <a:buChar char="§"/>
            </a:pPr>
            <a:r>
              <a:rPr lang="en-US" altLang="en-US" sz="2400" dirty="0" smtClean="0">
                <a:latin typeface="Baskerville Old Face" pitchFamily="18" charset="0"/>
              </a:rPr>
              <a:t>curiosity</a:t>
            </a:r>
          </a:p>
          <a:p>
            <a:pPr lvl="1">
              <a:buFont typeface="Wingdings" panose="05000000000000000000" pitchFamily="2" charset="2"/>
              <a:buChar char="§"/>
            </a:pPr>
            <a:r>
              <a:rPr lang="en-US" altLang="en-US" sz="2400" dirty="0" smtClean="0">
                <a:latin typeface="Baskerville Old Face" pitchFamily="18" charset="0"/>
              </a:rPr>
              <a:t>the drive to achieve competence</a:t>
            </a:r>
          </a:p>
          <a:p>
            <a:pPr lvl="1">
              <a:buFont typeface="Wingdings" panose="05000000000000000000" pitchFamily="2" charset="2"/>
              <a:buChar char="§"/>
            </a:pPr>
            <a:r>
              <a:rPr lang="en-US" altLang="en-US" sz="2400" dirty="0" smtClean="0">
                <a:latin typeface="Baskerville Old Face" pitchFamily="18" charset="0"/>
              </a:rPr>
              <a:t>desire to emulate a model</a:t>
            </a:r>
          </a:p>
          <a:p>
            <a:pPr lvl="1">
              <a:buFont typeface="Wingdings" panose="05000000000000000000" pitchFamily="2" charset="2"/>
              <a:buChar char="§"/>
            </a:pPr>
            <a:r>
              <a:rPr lang="en-US" altLang="en-US" sz="2400" dirty="0" smtClean="0">
                <a:latin typeface="Baskerville Old Face" pitchFamily="18" charset="0"/>
              </a:rPr>
              <a:t>Reciprocity (the need to work together with others to accomplish an objective)</a:t>
            </a:r>
          </a:p>
          <a:p>
            <a:pPr lvl="1">
              <a:buFont typeface="Wingdings" panose="05000000000000000000" pitchFamily="2" charset="2"/>
              <a:buChar char="§"/>
            </a:pPr>
            <a:endParaRPr lang="en-US" altLang="en-US" sz="2400" dirty="0" smtClean="0">
              <a:latin typeface="Baskerville Old Face" pitchFamily="18" charset="0"/>
            </a:endParaRPr>
          </a:p>
        </p:txBody>
      </p:sp>
      <p:sp>
        <p:nvSpPr>
          <p:cNvPr id="8" name="TextBox 8"/>
          <p:cNvSpPr txBox="1">
            <a:spLocks noChangeArrowheads="1"/>
          </p:cNvSpPr>
          <p:nvPr/>
        </p:nvSpPr>
        <p:spPr bwMode="auto">
          <a:xfrm>
            <a:off x="381000" y="6248400"/>
            <a:ext cx="6629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charset="0"/>
              <a:buChar char="•"/>
              <a:defRPr sz="3200">
                <a:solidFill>
                  <a:schemeClr val="tx1"/>
                </a:solidFill>
                <a:latin typeface="Calibri" pitchFamily="-65" charset="0"/>
                <a:ea typeface="ＭＳ Ｐゴシック" pitchFamily="-65" charset="-128"/>
              </a:defRPr>
            </a:lvl1pPr>
            <a:lvl2pPr marL="742950" indent="-285750">
              <a:spcBef>
                <a:spcPct val="20000"/>
              </a:spcBef>
              <a:buFont typeface="Arial" charset="0"/>
              <a:buChar char="–"/>
              <a:defRPr sz="2800">
                <a:solidFill>
                  <a:schemeClr val="tx1"/>
                </a:solidFill>
                <a:latin typeface="Calibri" pitchFamily="-65" charset="0"/>
                <a:ea typeface="ＭＳ Ｐゴシック" pitchFamily="-65" charset="-128"/>
              </a:defRPr>
            </a:lvl2pPr>
            <a:lvl3pPr marL="1143000" indent="-228600">
              <a:spcBef>
                <a:spcPct val="20000"/>
              </a:spcBef>
              <a:buFont typeface="Arial" charset="0"/>
              <a:buChar char="•"/>
              <a:defRPr sz="2400">
                <a:solidFill>
                  <a:schemeClr val="tx1"/>
                </a:solidFill>
                <a:latin typeface="Calibri" pitchFamily="-65" charset="0"/>
                <a:ea typeface="ＭＳ Ｐゴシック" pitchFamily="-65" charset="-128"/>
              </a:defRPr>
            </a:lvl3pPr>
            <a:lvl4pPr marL="1600200" indent="-228600">
              <a:spcBef>
                <a:spcPct val="20000"/>
              </a:spcBef>
              <a:buFont typeface="Arial" charset="0"/>
              <a:buChar char="–"/>
              <a:defRPr sz="2000">
                <a:solidFill>
                  <a:schemeClr val="tx1"/>
                </a:solidFill>
                <a:latin typeface="Calibri" pitchFamily="-65" charset="0"/>
                <a:ea typeface="ＭＳ Ｐゴシック" pitchFamily="-65" charset="-128"/>
              </a:defRPr>
            </a:lvl4pPr>
            <a:lvl5pPr marL="2057400" indent="-228600">
              <a:spcBef>
                <a:spcPct val="20000"/>
              </a:spcBef>
              <a:buFont typeface="Arial" charset="0"/>
              <a:buChar char="»"/>
              <a:defRPr sz="2000">
                <a:solidFill>
                  <a:schemeClr val="tx1"/>
                </a:solidFill>
                <a:latin typeface="Calibri" pitchFamily="-65" charset="0"/>
                <a:ea typeface="ＭＳ Ｐゴシック" pitchFamily="-65"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9pPr>
          </a:lstStyle>
          <a:p>
            <a:pPr marL="0" indent="0">
              <a:spcBef>
                <a:spcPct val="0"/>
              </a:spcBef>
              <a:buNone/>
            </a:pPr>
            <a:r>
              <a:rPr lang="en-US" altLang="en-US" sz="1200" dirty="0" err="1" smtClean="0">
                <a:latin typeface="Baskerville Old Face" pitchFamily="18" charset="0"/>
              </a:rPr>
              <a:t>Brookhart</a:t>
            </a:r>
            <a:r>
              <a:rPr lang="en-US" altLang="en-US" sz="1200" dirty="0" smtClean="0">
                <a:latin typeface="Baskerville Old Face" pitchFamily="18" charset="0"/>
              </a:rPr>
              <a:t>, S.M. (2010, July 20). Influence of Grading Practices on Motivation to Learn. Retrieved </a:t>
            </a:r>
            <a:r>
              <a:rPr lang="en-US" altLang="en-US" sz="1200" dirty="0">
                <a:latin typeface="Baskerville Old Face" pitchFamily="18" charset="0"/>
              </a:rPr>
              <a:t>from  </a:t>
            </a:r>
            <a:r>
              <a:rPr lang="en-US" altLang="en-US" sz="1200" dirty="0">
                <a:latin typeface="Baskerville Old Face" pitchFamily="18" charset="0"/>
                <a:hlinkClick r:id="rId3"/>
              </a:rPr>
              <a:t>http://www.education.com/reference/article/influence-grading-practices-motivation</a:t>
            </a:r>
            <a:r>
              <a:rPr lang="en-US" altLang="en-US" sz="1200" dirty="0" smtClean="0">
                <a:latin typeface="Baskerville Old Face" pitchFamily="18" charset="0"/>
                <a:hlinkClick r:id="rId3"/>
              </a:rPr>
              <a:t>/</a:t>
            </a:r>
            <a:r>
              <a:rPr lang="en-US" altLang="en-US" sz="1200" dirty="0" smtClean="0">
                <a:latin typeface="Baskerville Old Face" pitchFamily="18" charset="0"/>
              </a:rPr>
              <a:t>.</a:t>
            </a: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251" t="36426" r="16978" b="36425"/>
          <a:stretch/>
        </p:blipFill>
        <p:spPr bwMode="auto">
          <a:xfrm>
            <a:off x="76200" y="60870"/>
            <a:ext cx="473674" cy="388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http://s2.hubimg.com/u/4875103_f260.jpg"/>
          <p:cNvPicPr>
            <a:picLocks noChangeAspect="1" noChangeArrowheads="1"/>
          </p:cNvPicPr>
          <p:nvPr/>
        </p:nvPicPr>
        <p:blipFill rotWithShape="1">
          <a:blip r:embed="rId5">
            <a:extLst>
              <a:ext uri="{28A0092B-C50C-407E-A947-70E740481C1C}">
                <a14:useLocalDpi xmlns:a14="http://schemas.microsoft.com/office/drawing/2010/main" val="0"/>
              </a:ext>
            </a:extLst>
          </a:blip>
          <a:srcRect l="5768" t="1923" r="12693"/>
          <a:stretch/>
        </p:blipFill>
        <p:spPr bwMode="auto">
          <a:xfrm>
            <a:off x="647700" y="1990724"/>
            <a:ext cx="2019300" cy="2428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6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1000"/>
                                        <p:tgtEl>
                                          <p:spTgt spid="10">
                                            <p:txEl>
                                              <p:pRg st="1" end="1"/>
                                            </p:txEl>
                                          </p:spTgt>
                                        </p:tgtEl>
                                      </p:cBhvr>
                                    </p:animEffect>
                                    <p:anim calcmode="lin" valueType="num">
                                      <p:cBhvr>
                                        <p:cTn id="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fade">
                                      <p:cBhvr>
                                        <p:cTn id="14" dur="1000"/>
                                        <p:tgtEl>
                                          <p:spTgt spid="10">
                                            <p:txEl>
                                              <p:pRg st="2" end="2"/>
                                            </p:txEl>
                                          </p:spTgt>
                                        </p:tgtEl>
                                      </p:cBhvr>
                                    </p:animEffect>
                                    <p:anim calcmode="lin" valueType="num">
                                      <p:cBhvr>
                                        <p:cTn id="1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fade">
                                      <p:cBhvr>
                                        <p:cTn id="21" dur="1000"/>
                                        <p:tgtEl>
                                          <p:spTgt spid="10">
                                            <p:txEl>
                                              <p:pRg st="3" end="3"/>
                                            </p:txEl>
                                          </p:spTgt>
                                        </p:tgtEl>
                                      </p:cBhvr>
                                    </p:animEffect>
                                    <p:anim calcmode="lin" valueType="num">
                                      <p:cBhvr>
                                        <p:cTn id="2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Effect transition="in" filter="fade">
                                      <p:cBhvr>
                                        <p:cTn id="28" dur="1000"/>
                                        <p:tgtEl>
                                          <p:spTgt spid="10">
                                            <p:txEl>
                                              <p:pRg st="4" end="4"/>
                                            </p:txEl>
                                          </p:spTgt>
                                        </p:tgtEl>
                                      </p:cBhvr>
                                    </p:animEffect>
                                    <p:anim calcmode="lin" valueType="num">
                                      <p:cBhvr>
                                        <p:cTn id="29"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762000" y="457200"/>
            <a:ext cx="67056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4000" dirty="0" smtClean="0">
                <a:latin typeface="Baskerville Old Face" pitchFamily="18" charset="0"/>
              </a:rPr>
              <a:t>Student Motivation</a:t>
            </a:r>
          </a:p>
        </p:txBody>
      </p:sp>
      <p:sp>
        <p:nvSpPr>
          <p:cNvPr id="10" name="Content Placeholder 2"/>
          <p:cNvSpPr txBox="1">
            <a:spLocks/>
          </p:cNvSpPr>
          <p:nvPr/>
        </p:nvSpPr>
        <p:spPr>
          <a:xfrm>
            <a:off x="381001" y="1371600"/>
            <a:ext cx="7543800" cy="4343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Font typeface="Arial" pitchFamily="34" charset="0"/>
              <a:buNone/>
            </a:pPr>
            <a:r>
              <a:rPr lang="en-US" altLang="en-US" sz="2400" b="1" dirty="0" smtClean="0">
                <a:latin typeface="Baskerville Old Face" pitchFamily="18" charset="0"/>
              </a:rPr>
              <a:t>Four General Categories of Students</a:t>
            </a:r>
          </a:p>
          <a:p>
            <a:pPr lvl="1">
              <a:buFont typeface="Wingdings" panose="05000000000000000000" pitchFamily="2" charset="2"/>
              <a:buChar char="§"/>
            </a:pPr>
            <a:r>
              <a:rPr lang="en-US" altLang="en-US" sz="2400" dirty="0" err="1" smtClean="0">
                <a:latin typeface="Baskerville Old Face" pitchFamily="18" charset="0"/>
              </a:rPr>
              <a:t>Overstrivers</a:t>
            </a:r>
            <a:endParaRPr lang="en-US" altLang="en-US" sz="2400" dirty="0" smtClean="0">
              <a:latin typeface="Baskerville Old Face" pitchFamily="18" charset="0"/>
            </a:endParaRPr>
          </a:p>
          <a:p>
            <a:pPr lvl="2">
              <a:buFont typeface="Wingdings" panose="05000000000000000000" pitchFamily="2" charset="2"/>
              <a:buChar char="§"/>
            </a:pPr>
            <a:r>
              <a:rPr lang="en-US" altLang="en-US" sz="2200" dirty="0" smtClean="0">
                <a:latin typeface="Baskerville Old Face" pitchFamily="18" charset="0"/>
              </a:rPr>
              <a:t>Motivated to learn, but also motivated to avoid failure</a:t>
            </a:r>
          </a:p>
          <a:p>
            <a:pPr lvl="2">
              <a:buFont typeface="Wingdings" panose="05000000000000000000" pitchFamily="2" charset="2"/>
              <a:buChar char="§"/>
            </a:pPr>
            <a:r>
              <a:rPr lang="en-US" altLang="en-US" sz="2200" dirty="0" smtClean="0">
                <a:latin typeface="Baskerville Old Face" pitchFamily="18" charset="0"/>
              </a:rPr>
              <a:t>Success is used as a strategy to avoid failure</a:t>
            </a:r>
          </a:p>
          <a:p>
            <a:pPr lvl="2">
              <a:buFont typeface="Wingdings" panose="05000000000000000000" pitchFamily="2" charset="2"/>
              <a:buChar char="§"/>
            </a:pPr>
            <a:r>
              <a:rPr lang="en-US" altLang="en-US" sz="2200" dirty="0" smtClean="0">
                <a:latin typeface="Baskerville Old Face" pitchFamily="18" charset="0"/>
              </a:rPr>
              <a:t>Grades tell them how well they have succeeded</a:t>
            </a:r>
          </a:p>
          <a:p>
            <a:pPr lvl="2">
              <a:buFont typeface="Wingdings" panose="05000000000000000000" pitchFamily="2" charset="2"/>
              <a:buChar char="§"/>
            </a:pPr>
            <a:r>
              <a:rPr lang="en-US" altLang="en-US" sz="2200" dirty="0" smtClean="0">
                <a:latin typeface="Baskerville Old Face" pitchFamily="18" charset="0"/>
              </a:rPr>
              <a:t>Always looking to out-do their previous success</a:t>
            </a:r>
          </a:p>
          <a:p>
            <a:pPr lvl="1">
              <a:buFont typeface="Wingdings" panose="05000000000000000000" pitchFamily="2" charset="2"/>
              <a:buChar char="§"/>
            </a:pPr>
            <a:r>
              <a:rPr lang="en-US" altLang="en-US" sz="2400" dirty="0" smtClean="0">
                <a:latin typeface="Baskerville Old Face" pitchFamily="18" charset="0"/>
              </a:rPr>
              <a:t>Failure-accepting</a:t>
            </a:r>
          </a:p>
          <a:p>
            <a:pPr lvl="2">
              <a:buFont typeface="Wingdings" panose="05000000000000000000" pitchFamily="2" charset="2"/>
              <a:buChar char="§"/>
            </a:pPr>
            <a:r>
              <a:rPr lang="en-US" altLang="en-US" sz="2200" dirty="0" smtClean="0">
                <a:latin typeface="Baskerville Old Face" pitchFamily="18" charset="0"/>
              </a:rPr>
              <a:t>Unmotivated to learn or to avoid failure</a:t>
            </a:r>
          </a:p>
          <a:p>
            <a:pPr lvl="2">
              <a:buFont typeface="Wingdings" panose="05000000000000000000" pitchFamily="2" charset="2"/>
              <a:buChar char="§"/>
            </a:pPr>
            <a:r>
              <a:rPr lang="en-US" altLang="en-US" sz="2200" dirty="0" smtClean="0">
                <a:latin typeface="Baskerville Old Face" pitchFamily="18" charset="0"/>
              </a:rPr>
              <a:t>Bad grades are not a motivator to try</a:t>
            </a:r>
          </a:p>
          <a:p>
            <a:pPr lvl="2">
              <a:buFont typeface="Wingdings" panose="05000000000000000000" pitchFamily="2" charset="2"/>
              <a:buChar char="§"/>
            </a:pPr>
            <a:r>
              <a:rPr lang="en-US" altLang="en-US" sz="2200" dirty="0" smtClean="0">
                <a:latin typeface="Baskerville Old Face" pitchFamily="18" charset="0"/>
              </a:rPr>
              <a:t>Presence in school is unrelated to success or failure</a:t>
            </a:r>
          </a:p>
        </p:txBody>
      </p:sp>
      <p:sp>
        <p:nvSpPr>
          <p:cNvPr id="8" name="TextBox 8"/>
          <p:cNvSpPr txBox="1">
            <a:spLocks noChangeArrowheads="1"/>
          </p:cNvSpPr>
          <p:nvPr/>
        </p:nvSpPr>
        <p:spPr bwMode="auto">
          <a:xfrm>
            <a:off x="381000" y="6248400"/>
            <a:ext cx="6629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charset="0"/>
              <a:buChar char="•"/>
              <a:defRPr sz="3200">
                <a:solidFill>
                  <a:schemeClr val="tx1"/>
                </a:solidFill>
                <a:latin typeface="Calibri" pitchFamily="-65" charset="0"/>
                <a:ea typeface="ＭＳ Ｐゴシック" pitchFamily="-65" charset="-128"/>
              </a:defRPr>
            </a:lvl1pPr>
            <a:lvl2pPr marL="742950" indent="-285750">
              <a:spcBef>
                <a:spcPct val="20000"/>
              </a:spcBef>
              <a:buFont typeface="Arial" charset="0"/>
              <a:buChar char="–"/>
              <a:defRPr sz="2800">
                <a:solidFill>
                  <a:schemeClr val="tx1"/>
                </a:solidFill>
                <a:latin typeface="Calibri" pitchFamily="-65" charset="0"/>
                <a:ea typeface="ＭＳ Ｐゴシック" pitchFamily="-65" charset="-128"/>
              </a:defRPr>
            </a:lvl2pPr>
            <a:lvl3pPr marL="1143000" indent="-228600">
              <a:spcBef>
                <a:spcPct val="20000"/>
              </a:spcBef>
              <a:buFont typeface="Arial" charset="0"/>
              <a:buChar char="•"/>
              <a:defRPr sz="2400">
                <a:solidFill>
                  <a:schemeClr val="tx1"/>
                </a:solidFill>
                <a:latin typeface="Calibri" pitchFamily="-65" charset="0"/>
                <a:ea typeface="ＭＳ Ｐゴシック" pitchFamily="-65" charset="-128"/>
              </a:defRPr>
            </a:lvl3pPr>
            <a:lvl4pPr marL="1600200" indent="-228600">
              <a:spcBef>
                <a:spcPct val="20000"/>
              </a:spcBef>
              <a:buFont typeface="Arial" charset="0"/>
              <a:buChar char="–"/>
              <a:defRPr sz="2000">
                <a:solidFill>
                  <a:schemeClr val="tx1"/>
                </a:solidFill>
                <a:latin typeface="Calibri" pitchFamily="-65" charset="0"/>
                <a:ea typeface="ＭＳ Ｐゴシック" pitchFamily="-65" charset="-128"/>
              </a:defRPr>
            </a:lvl4pPr>
            <a:lvl5pPr marL="2057400" indent="-228600">
              <a:spcBef>
                <a:spcPct val="20000"/>
              </a:spcBef>
              <a:buFont typeface="Arial" charset="0"/>
              <a:buChar char="»"/>
              <a:defRPr sz="2000">
                <a:solidFill>
                  <a:schemeClr val="tx1"/>
                </a:solidFill>
                <a:latin typeface="Calibri" pitchFamily="-65" charset="0"/>
                <a:ea typeface="ＭＳ Ｐゴシック" pitchFamily="-65"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9pPr>
          </a:lstStyle>
          <a:p>
            <a:pPr marL="0" indent="0">
              <a:spcBef>
                <a:spcPct val="0"/>
              </a:spcBef>
              <a:buNone/>
            </a:pPr>
            <a:r>
              <a:rPr lang="en-US" altLang="en-US" sz="1200" dirty="0" err="1" smtClean="0">
                <a:latin typeface="Baskerville Old Face" pitchFamily="18" charset="0"/>
              </a:rPr>
              <a:t>Brookhart</a:t>
            </a:r>
            <a:r>
              <a:rPr lang="en-US" altLang="en-US" sz="1200" dirty="0" smtClean="0">
                <a:latin typeface="Baskerville Old Face" pitchFamily="18" charset="0"/>
              </a:rPr>
              <a:t>, S.M. (2010, July 20). Influence of Grading Practices on Motivation to Learn. Retrieved </a:t>
            </a:r>
            <a:r>
              <a:rPr lang="en-US" altLang="en-US" sz="1200" dirty="0">
                <a:latin typeface="Baskerville Old Face" pitchFamily="18" charset="0"/>
              </a:rPr>
              <a:t>from  </a:t>
            </a:r>
            <a:r>
              <a:rPr lang="en-US" altLang="en-US" sz="1200" dirty="0">
                <a:latin typeface="Baskerville Old Face" pitchFamily="18" charset="0"/>
                <a:hlinkClick r:id="rId3"/>
              </a:rPr>
              <a:t>http://www.education.com/reference/article/influence-grading-practices-motivation</a:t>
            </a:r>
            <a:r>
              <a:rPr lang="en-US" altLang="en-US" sz="1200" dirty="0" smtClean="0">
                <a:latin typeface="Baskerville Old Face" pitchFamily="18" charset="0"/>
                <a:hlinkClick r:id="rId3"/>
              </a:rPr>
              <a:t>/</a:t>
            </a:r>
            <a:r>
              <a:rPr lang="en-US" altLang="en-US" sz="1200" dirty="0" smtClean="0">
                <a:latin typeface="Baskerville Old Face" pitchFamily="18" charset="0"/>
              </a:rPr>
              <a:t>.</a:t>
            </a: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251" t="36426" r="16978" b="36425"/>
          <a:stretch/>
        </p:blipFill>
        <p:spPr bwMode="auto">
          <a:xfrm>
            <a:off x="76200" y="60870"/>
            <a:ext cx="473674" cy="388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054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1000"/>
                                        <p:tgtEl>
                                          <p:spTgt spid="10">
                                            <p:txEl>
                                              <p:pRg st="1" end="1"/>
                                            </p:txEl>
                                          </p:spTgt>
                                        </p:tgtEl>
                                      </p:cBhvr>
                                    </p:animEffect>
                                    <p:anim calcmode="lin" valueType="num">
                                      <p:cBhvr>
                                        <p:cTn id="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fade">
                                      <p:cBhvr>
                                        <p:cTn id="14" dur="1000"/>
                                        <p:tgtEl>
                                          <p:spTgt spid="10">
                                            <p:txEl>
                                              <p:pRg st="2" end="2"/>
                                            </p:txEl>
                                          </p:spTgt>
                                        </p:tgtEl>
                                      </p:cBhvr>
                                    </p:animEffect>
                                    <p:anim calcmode="lin" valueType="num">
                                      <p:cBhvr>
                                        <p:cTn id="1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fade">
                                      <p:cBhvr>
                                        <p:cTn id="21" dur="1000"/>
                                        <p:tgtEl>
                                          <p:spTgt spid="10">
                                            <p:txEl>
                                              <p:pRg st="3" end="3"/>
                                            </p:txEl>
                                          </p:spTgt>
                                        </p:tgtEl>
                                      </p:cBhvr>
                                    </p:animEffect>
                                    <p:anim calcmode="lin" valueType="num">
                                      <p:cBhvr>
                                        <p:cTn id="2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Effect transition="in" filter="fade">
                                      <p:cBhvr>
                                        <p:cTn id="28" dur="1000"/>
                                        <p:tgtEl>
                                          <p:spTgt spid="10">
                                            <p:txEl>
                                              <p:pRg st="4" end="4"/>
                                            </p:txEl>
                                          </p:spTgt>
                                        </p:tgtEl>
                                      </p:cBhvr>
                                    </p:animEffect>
                                    <p:anim calcmode="lin" valueType="num">
                                      <p:cBhvr>
                                        <p:cTn id="29"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animEffect transition="in" filter="fade">
                                      <p:cBhvr>
                                        <p:cTn id="35" dur="1000"/>
                                        <p:tgtEl>
                                          <p:spTgt spid="10">
                                            <p:txEl>
                                              <p:pRg st="5" end="5"/>
                                            </p:txEl>
                                          </p:spTgt>
                                        </p:tgtEl>
                                      </p:cBhvr>
                                    </p:animEffect>
                                    <p:anim calcmode="lin" valueType="num">
                                      <p:cBhvr>
                                        <p:cTn id="36"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6" end="6"/>
                                            </p:txEl>
                                          </p:spTgt>
                                        </p:tgtEl>
                                        <p:attrNameLst>
                                          <p:attrName>style.visibility</p:attrName>
                                        </p:attrNameLst>
                                      </p:cBhvr>
                                      <p:to>
                                        <p:strVal val="visible"/>
                                      </p:to>
                                    </p:set>
                                    <p:animEffect transition="in" filter="fade">
                                      <p:cBhvr>
                                        <p:cTn id="42" dur="1000"/>
                                        <p:tgtEl>
                                          <p:spTgt spid="10">
                                            <p:txEl>
                                              <p:pRg st="6" end="6"/>
                                            </p:txEl>
                                          </p:spTgt>
                                        </p:tgtEl>
                                      </p:cBhvr>
                                    </p:animEffect>
                                    <p:anim calcmode="lin" valueType="num">
                                      <p:cBhvr>
                                        <p:cTn id="43"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xEl>
                                              <p:pRg st="7" end="7"/>
                                            </p:txEl>
                                          </p:spTgt>
                                        </p:tgtEl>
                                        <p:attrNameLst>
                                          <p:attrName>style.visibility</p:attrName>
                                        </p:attrNameLst>
                                      </p:cBhvr>
                                      <p:to>
                                        <p:strVal val="visible"/>
                                      </p:to>
                                    </p:set>
                                    <p:animEffect transition="in" filter="fade">
                                      <p:cBhvr>
                                        <p:cTn id="49" dur="1000"/>
                                        <p:tgtEl>
                                          <p:spTgt spid="10">
                                            <p:txEl>
                                              <p:pRg st="7" end="7"/>
                                            </p:txEl>
                                          </p:spTgt>
                                        </p:tgtEl>
                                      </p:cBhvr>
                                    </p:animEffect>
                                    <p:anim calcmode="lin" valueType="num">
                                      <p:cBhvr>
                                        <p:cTn id="50"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
                                            <p:txEl>
                                              <p:pRg st="8" end="8"/>
                                            </p:txEl>
                                          </p:spTgt>
                                        </p:tgtEl>
                                        <p:attrNameLst>
                                          <p:attrName>style.visibility</p:attrName>
                                        </p:attrNameLst>
                                      </p:cBhvr>
                                      <p:to>
                                        <p:strVal val="visible"/>
                                      </p:to>
                                    </p:set>
                                    <p:animEffect transition="in" filter="fade">
                                      <p:cBhvr>
                                        <p:cTn id="56" dur="1000"/>
                                        <p:tgtEl>
                                          <p:spTgt spid="10">
                                            <p:txEl>
                                              <p:pRg st="8" end="8"/>
                                            </p:txEl>
                                          </p:spTgt>
                                        </p:tgtEl>
                                      </p:cBhvr>
                                    </p:animEffect>
                                    <p:anim calcmode="lin" valueType="num">
                                      <p:cBhvr>
                                        <p:cTn id="57"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1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0">
                                            <p:txEl>
                                              <p:pRg st="9" end="9"/>
                                            </p:txEl>
                                          </p:spTgt>
                                        </p:tgtEl>
                                        <p:attrNameLst>
                                          <p:attrName>style.visibility</p:attrName>
                                        </p:attrNameLst>
                                      </p:cBhvr>
                                      <p:to>
                                        <p:strVal val="visible"/>
                                      </p:to>
                                    </p:set>
                                    <p:animEffect transition="in" filter="fade">
                                      <p:cBhvr>
                                        <p:cTn id="63" dur="1000"/>
                                        <p:tgtEl>
                                          <p:spTgt spid="10">
                                            <p:txEl>
                                              <p:pRg st="9" end="9"/>
                                            </p:txEl>
                                          </p:spTgt>
                                        </p:tgtEl>
                                      </p:cBhvr>
                                    </p:animEffect>
                                    <p:anim calcmode="lin" valueType="num">
                                      <p:cBhvr>
                                        <p:cTn id="64" dur="1000" fill="hold"/>
                                        <p:tgtEl>
                                          <p:spTgt spid="10">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10">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762000" y="457200"/>
            <a:ext cx="67056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4000" dirty="0" smtClean="0">
                <a:latin typeface="Baskerville Old Face" pitchFamily="18" charset="0"/>
              </a:rPr>
              <a:t>Student Motivation</a:t>
            </a:r>
          </a:p>
        </p:txBody>
      </p:sp>
      <p:sp>
        <p:nvSpPr>
          <p:cNvPr id="10" name="Content Placeholder 2"/>
          <p:cNvSpPr txBox="1">
            <a:spLocks/>
          </p:cNvSpPr>
          <p:nvPr/>
        </p:nvSpPr>
        <p:spPr>
          <a:xfrm>
            <a:off x="381001" y="1371600"/>
            <a:ext cx="7543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Font typeface="Arial" pitchFamily="34" charset="0"/>
              <a:buNone/>
            </a:pPr>
            <a:r>
              <a:rPr lang="en-US" altLang="en-US" sz="2400" b="1" dirty="0" smtClean="0">
                <a:latin typeface="Baskerville Old Face" pitchFamily="18" charset="0"/>
              </a:rPr>
              <a:t>Four General Categories of Students</a:t>
            </a:r>
          </a:p>
          <a:p>
            <a:pPr lvl="1">
              <a:buFont typeface="Wingdings" panose="05000000000000000000" pitchFamily="2" charset="2"/>
              <a:buChar char="§"/>
            </a:pPr>
            <a:r>
              <a:rPr lang="en-US" altLang="en-US" sz="2400" dirty="0" smtClean="0">
                <a:latin typeface="Baskerville Old Face" pitchFamily="18" charset="0"/>
              </a:rPr>
              <a:t>Failure-avoiding</a:t>
            </a:r>
          </a:p>
          <a:p>
            <a:pPr lvl="2">
              <a:buFont typeface="Wingdings" panose="05000000000000000000" pitchFamily="2" charset="2"/>
              <a:buChar char="§"/>
            </a:pPr>
            <a:r>
              <a:rPr lang="en-US" altLang="en-US" sz="2200" dirty="0" smtClean="0">
                <a:latin typeface="Baskerville Old Face" pitchFamily="18" charset="0"/>
              </a:rPr>
              <a:t>Unmotivated to learn, but motivated to avoid failure</a:t>
            </a:r>
          </a:p>
          <a:p>
            <a:pPr lvl="2">
              <a:buFont typeface="Wingdings" panose="05000000000000000000" pitchFamily="2" charset="2"/>
              <a:buChar char="§"/>
            </a:pPr>
            <a:r>
              <a:rPr lang="en-US" altLang="en-US" sz="2200" dirty="0" smtClean="0">
                <a:latin typeface="Baskerville Old Face" pitchFamily="18" charset="0"/>
              </a:rPr>
              <a:t>Set impossible, high goals and justify being unable to meet them</a:t>
            </a:r>
          </a:p>
          <a:p>
            <a:pPr lvl="2">
              <a:buFont typeface="Wingdings" panose="05000000000000000000" pitchFamily="2" charset="2"/>
              <a:buChar char="§"/>
            </a:pPr>
            <a:r>
              <a:rPr lang="en-US" altLang="en-US" sz="2200" dirty="0" smtClean="0">
                <a:latin typeface="Baskerville Old Face" pitchFamily="18" charset="0"/>
              </a:rPr>
              <a:t>Grades are most important and a measure of self-worth</a:t>
            </a:r>
          </a:p>
          <a:p>
            <a:pPr lvl="1">
              <a:buFont typeface="Wingdings" panose="05000000000000000000" pitchFamily="2" charset="2"/>
              <a:buChar char="§"/>
            </a:pPr>
            <a:r>
              <a:rPr lang="en-US" altLang="en-US" sz="2400" dirty="0" smtClean="0">
                <a:latin typeface="Baskerville Old Face" pitchFamily="18" charset="0"/>
              </a:rPr>
              <a:t>Success-oriented</a:t>
            </a:r>
          </a:p>
          <a:p>
            <a:pPr lvl="2">
              <a:buFont typeface="Wingdings" panose="05000000000000000000" pitchFamily="2" charset="2"/>
              <a:buChar char="§"/>
            </a:pPr>
            <a:r>
              <a:rPr lang="en-US" altLang="en-US" sz="2200" dirty="0" smtClean="0">
                <a:latin typeface="Baskerville Old Face" pitchFamily="18" charset="0"/>
              </a:rPr>
              <a:t>Motivated to learn, but not necessarily to avoid failure</a:t>
            </a:r>
          </a:p>
          <a:p>
            <a:pPr lvl="2">
              <a:buFont typeface="Wingdings" panose="05000000000000000000" pitchFamily="2" charset="2"/>
              <a:buChar char="§"/>
            </a:pPr>
            <a:r>
              <a:rPr lang="en-US" altLang="en-US" sz="2200" dirty="0" smtClean="0">
                <a:latin typeface="Baskerville Old Face" pitchFamily="18" charset="0"/>
              </a:rPr>
              <a:t>Risk failure in an effort to learn</a:t>
            </a:r>
          </a:p>
          <a:p>
            <a:pPr lvl="2">
              <a:buFont typeface="Wingdings" panose="05000000000000000000" pitchFamily="2" charset="2"/>
              <a:buChar char="§"/>
            </a:pPr>
            <a:r>
              <a:rPr lang="en-US" altLang="en-US" sz="2200" dirty="0" smtClean="0">
                <a:latin typeface="Baskerville Old Face" pitchFamily="18" charset="0"/>
              </a:rPr>
              <a:t>View failure as feedback that a goal is not yet mastered</a:t>
            </a:r>
          </a:p>
          <a:p>
            <a:pPr lvl="2">
              <a:buFont typeface="Wingdings" panose="05000000000000000000" pitchFamily="2" charset="2"/>
              <a:buChar char="§"/>
            </a:pPr>
            <a:r>
              <a:rPr lang="en-US" altLang="en-US" sz="2200" dirty="0" smtClean="0">
                <a:latin typeface="Baskerville Old Face" pitchFamily="18" charset="0"/>
              </a:rPr>
              <a:t>View grades as information to be used in their learning</a:t>
            </a:r>
          </a:p>
        </p:txBody>
      </p:sp>
      <p:sp>
        <p:nvSpPr>
          <p:cNvPr id="8" name="TextBox 8"/>
          <p:cNvSpPr txBox="1">
            <a:spLocks noChangeArrowheads="1"/>
          </p:cNvSpPr>
          <p:nvPr/>
        </p:nvSpPr>
        <p:spPr bwMode="auto">
          <a:xfrm>
            <a:off x="381000" y="6248400"/>
            <a:ext cx="6629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charset="0"/>
              <a:buChar char="•"/>
              <a:defRPr sz="3200">
                <a:solidFill>
                  <a:schemeClr val="tx1"/>
                </a:solidFill>
                <a:latin typeface="Calibri" pitchFamily="-65" charset="0"/>
                <a:ea typeface="ＭＳ Ｐゴシック" pitchFamily="-65" charset="-128"/>
              </a:defRPr>
            </a:lvl1pPr>
            <a:lvl2pPr marL="742950" indent="-285750">
              <a:spcBef>
                <a:spcPct val="20000"/>
              </a:spcBef>
              <a:buFont typeface="Arial" charset="0"/>
              <a:buChar char="–"/>
              <a:defRPr sz="2800">
                <a:solidFill>
                  <a:schemeClr val="tx1"/>
                </a:solidFill>
                <a:latin typeface="Calibri" pitchFamily="-65" charset="0"/>
                <a:ea typeface="ＭＳ Ｐゴシック" pitchFamily="-65" charset="-128"/>
              </a:defRPr>
            </a:lvl2pPr>
            <a:lvl3pPr marL="1143000" indent="-228600">
              <a:spcBef>
                <a:spcPct val="20000"/>
              </a:spcBef>
              <a:buFont typeface="Arial" charset="0"/>
              <a:buChar char="•"/>
              <a:defRPr sz="2400">
                <a:solidFill>
                  <a:schemeClr val="tx1"/>
                </a:solidFill>
                <a:latin typeface="Calibri" pitchFamily="-65" charset="0"/>
                <a:ea typeface="ＭＳ Ｐゴシック" pitchFamily="-65" charset="-128"/>
              </a:defRPr>
            </a:lvl3pPr>
            <a:lvl4pPr marL="1600200" indent="-228600">
              <a:spcBef>
                <a:spcPct val="20000"/>
              </a:spcBef>
              <a:buFont typeface="Arial" charset="0"/>
              <a:buChar char="–"/>
              <a:defRPr sz="2000">
                <a:solidFill>
                  <a:schemeClr val="tx1"/>
                </a:solidFill>
                <a:latin typeface="Calibri" pitchFamily="-65" charset="0"/>
                <a:ea typeface="ＭＳ Ｐゴシック" pitchFamily="-65" charset="-128"/>
              </a:defRPr>
            </a:lvl4pPr>
            <a:lvl5pPr marL="2057400" indent="-228600">
              <a:spcBef>
                <a:spcPct val="20000"/>
              </a:spcBef>
              <a:buFont typeface="Arial" charset="0"/>
              <a:buChar char="»"/>
              <a:defRPr sz="2000">
                <a:solidFill>
                  <a:schemeClr val="tx1"/>
                </a:solidFill>
                <a:latin typeface="Calibri" pitchFamily="-65" charset="0"/>
                <a:ea typeface="ＭＳ Ｐゴシック" pitchFamily="-65"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9pPr>
          </a:lstStyle>
          <a:p>
            <a:pPr marL="0" indent="0">
              <a:spcBef>
                <a:spcPct val="0"/>
              </a:spcBef>
              <a:buNone/>
            </a:pPr>
            <a:r>
              <a:rPr lang="en-US" altLang="en-US" sz="1200" dirty="0" err="1" smtClean="0">
                <a:latin typeface="Baskerville Old Face" pitchFamily="18" charset="0"/>
              </a:rPr>
              <a:t>Brookhart</a:t>
            </a:r>
            <a:r>
              <a:rPr lang="en-US" altLang="en-US" sz="1200" dirty="0" smtClean="0">
                <a:latin typeface="Baskerville Old Face" pitchFamily="18" charset="0"/>
              </a:rPr>
              <a:t>, S.M. (2010, July 20). Influence of Grading Practices on Motivation to Learn. Retrieved </a:t>
            </a:r>
            <a:r>
              <a:rPr lang="en-US" altLang="en-US" sz="1200" dirty="0">
                <a:latin typeface="Baskerville Old Face" pitchFamily="18" charset="0"/>
              </a:rPr>
              <a:t>from  </a:t>
            </a:r>
            <a:r>
              <a:rPr lang="en-US" altLang="en-US" sz="1200" dirty="0">
                <a:latin typeface="Baskerville Old Face" pitchFamily="18" charset="0"/>
                <a:hlinkClick r:id="rId2"/>
              </a:rPr>
              <a:t>http://www.education.com/reference/article/influence-grading-practices-motivation</a:t>
            </a:r>
            <a:r>
              <a:rPr lang="en-US" altLang="en-US" sz="1200" dirty="0" smtClean="0">
                <a:latin typeface="Baskerville Old Face" pitchFamily="18" charset="0"/>
                <a:hlinkClick r:id="rId2"/>
              </a:rPr>
              <a:t>/</a:t>
            </a:r>
            <a:r>
              <a:rPr lang="en-US" altLang="en-US" sz="1200" dirty="0" smtClean="0">
                <a:latin typeface="Baskerville Old Face" pitchFamily="18" charset="0"/>
              </a:rPr>
              <a:t>.</a:t>
            </a: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251" t="36426" r="16978" b="36425"/>
          <a:stretch/>
        </p:blipFill>
        <p:spPr bwMode="auto">
          <a:xfrm>
            <a:off x="76200" y="60870"/>
            <a:ext cx="473674" cy="388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682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1000"/>
                                        <p:tgtEl>
                                          <p:spTgt spid="10">
                                            <p:txEl>
                                              <p:pRg st="1" end="1"/>
                                            </p:txEl>
                                          </p:spTgt>
                                        </p:tgtEl>
                                      </p:cBhvr>
                                    </p:animEffect>
                                    <p:anim calcmode="lin" valueType="num">
                                      <p:cBhvr>
                                        <p:cTn id="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fade">
                                      <p:cBhvr>
                                        <p:cTn id="14" dur="1000"/>
                                        <p:tgtEl>
                                          <p:spTgt spid="10">
                                            <p:txEl>
                                              <p:pRg st="2" end="2"/>
                                            </p:txEl>
                                          </p:spTgt>
                                        </p:tgtEl>
                                      </p:cBhvr>
                                    </p:animEffect>
                                    <p:anim calcmode="lin" valueType="num">
                                      <p:cBhvr>
                                        <p:cTn id="1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fade">
                                      <p:cBhvr>
                                        <p:cTn id="21" dur="1000"/>
                                        <p:tgtEl>
                                          <p:spTgt spid="10">
                                            <p:txEl>
                                              <p:pRg st="3" end="3"/>
                                            </p:txEl>
                                          </p:spTgt>
                                        </p:tgtEl>
                                      </p:cBhvr>
                                    </p:animEffect>
                                    <p:anim calcmode="lin" valueType="num">
                                      <p:cBhvr>
                                        <p:cTn id="2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Effect transition="in" filter="fade">
                                      <p:cBhvr>
                                        <p:cTn id="28" dur="1000"/>
                                        <p:tgtEl>
                                          <p:spTgt spid="10">
                                            <p:txEl>
                                              <p:pRg st="4" end="4"/>
                                            </p:txEl>
                                          </p:spTgt>
                                        </p:tgtEl>
                                      </p:cBhvr>
                                    </p:animEffect>
                                    <p:anim calcmode="lin" valueType="num">
                                      <p:cBhvr>
                                        <p:cTn id="29"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animEffect transition="in" filter="fade">
                                      <p:cBhvr>
                                        <p:cTn id="35" dur="1000"/>
                                        <p:tgtEl>
                                          <p:spTgt spid="10">
                                            <p:txEl>
                                              <p:pRg st="5" end="5"/>
                                            </p:txEl>
                                          </p:spTgt>
                                        </p:tgtEl>
                                      </p:cBhvr>
                                    </p:animEffect>
                                    <p:anim calcmode="lin" valueType="num">
                                      <p:cBhvr>
                                        <p:cTn id="36"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6" end="6"/>
                                            </p:txEl>
                                          </p:spTgt>
                                        </p:tgtEl>
                                        <p:attrNameLst>
                                          <p:attrName>style.visibility</p:attrName>
                                        </p:attrNameLst>
                                      </p:cBhvr>
                                      <p:to>
                                        <p:strVal val="visible"/>
                                      </p:to>
                                    </p:set>
                                    <p:animEffect transition="in" filter="fade">
                                      <p:cBhvr>
                                        <p:cTn id="42" dur="1000"/>
                                        <p:tgtEl>
                                          <p:spTgt spid="10">
                                            <p:txEl>
                                              <p:pRg st="6" end="6"/>
                                            </p:txEl>
                                          </p:spTgt>
                                        </p:tgtEl>
                                      </p:cBhvr>
                                    </p:animEffect>
                                    <p:anim calcmode="lin" valueType="num">
                                      <p:cBhvr>
                                        <p:cTn id="43"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xEl>
                                              <p:pRg st="7" end="7"/>
                                            </p:txEl>
                                          </p:spTgt>
                                        </p:tgtEl>
                                        <p:attrNameLst>
                                          <p:attrName>style.visibility</p:attrName>
                                        </p:attrNameLst>
                                      </p:cBhvr>
                                      <p:to>
                                        <p:strVal val="visible"/>
                                      </p:to>
                                    </p:set>
                                    <p:animEffect transition="in" filter="fade">
                                      <p:cBhvr>
                                        <p:cTn id="49" dur="1000"/>
                                        <p:tgtEl>
                                          <p:spTgt spid="10">
                                            <p:txEl>
                                              <p:pRg st="7" end="7"/>
                                            </p:txEl>
                                          </p:spTgt>
                                        </p:tgtEl>
                                      </p:cBhvr>
                                    </p:animEffect>
                                    <p:anim calcmode="lin" valueType="num">
                                      <p:cBhvr>
                                        <p:cTn id="50"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
                                            <p:txEl>
                                              <p:pRg st="8" end="8"/>
                                            </p:txEl>
                                          </p:spTgt>
                                        </p:tgtEl>
                                        <p:attrNameLst>
                                          <p:attrName>style.visibility</p:attrName>
                                        </p:attrNameLst>
                                      </p:cBhvr>
                                      <p:to>
                                        <p:strVal val="visible"/>
                                      </p:to>
                                    </p:set>
                                    <p:animEffect transition="in" filter="fade">
                                      <p:cBhvr>
                                        <p:cTn id="56" dur="1000"/>
                                        <p:tgtEl>
                                          <p:spTgt spid="10">
                                            <p:txEl>
                                              <p:pRg st="8" end="8"/>
                                            </p:txEl>
                                          </p:spTgt>
                                        </p:tgtEl>
                                      </p:cBhvr>
                                    </p:animEffect>
                                    <p:anim calcmode="lin" valueType="num">
                                      <p:cBhvr>
                                        <p:cTn id="57"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1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0">
                                            <p:txEl>
                                              <p:pRg st="9" end="9"/>
                                            </p:txEl>
                                          </p:spTgt>
                                        </p:tgtEl>
                                        <p:attrNameLst>
                                          <p:attrName>style.visibility</p:attrName>
                                        </p:attrNameLst>
                                      </p:cBhvr>
                                      <p:to>
                                        <p:strVal val="visible"/>
                                      </p:to>
                                    </p:set>
                                    <p:animEffect transition="in" filter="fade">
                                      <p:cBhvr>
                                        <p:cTn id="63" dur="1000"/>
                                        <p:tgtEl>
                                          <p:spTgt spid="10">
                                            <p:txEl>
                                              <p:pRg st="9" end="9"/>
                                            </p:txEl>
                                          </p:spTgt>
                                        </p:tgtEl>
                                      </p:cBhvr>
                                    </p:animEffect>
                                    <p:anim calcmode="lin" valueType="num">
                                      <p:cBhvr>
                                        <p:cTn id="64" dur="1000" fill="hold"/>
                                        <p:tgtEl>
                                          <p:spTgt spid="10">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10">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762000" y="457200"/>
            <a:ext cx="67056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4000" dirty="0" smtClean="0">
                <a:latin typeface="Baskerville Old Face" pitchFamily="18" charset="0"/>
              </a:rPr>
              <a:t>Student Motivation</a:t>
            </a:r>
          </a:p>
        </p:txBody>
      </p:sp>
      <p:sp>
        <p:nvSpPr>
          <p:cNvPr id="10" name="Content Placeholder 2"/>
          <p:cNvSpPr txBox="1">
            <a:spLocks/>
          </p:cNvSpPr>
          <p:nvPr/>
        </p:nvSpPr>
        <p:spPr>
          <a:xfrm>
            <a:off x="457200" y="1295400"/>
            <a:ext cx="7467600" cy="1676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Font typeface="Arial" pitchFamily="34" charset="0"/>
              <a:buNone/>
            </a:pPr>
            <a:r>
              <a:rPr lang="en-US" altLang="en-US" sz="2400" b="1" dirty="0" smtClean="0">
                <a:latin typeface="Baskerville Old Face" pitchFamily="18" charset="0"/>
              </a:rPr>
              <a:t>Attribution Theory</a:t>
            </a:r>
          </a:p>
          <a:p>
            <a:pPr lvl="1">
              <a:buFont typeface="Wingdings" panose="05000000000000000000" pitchFamily="2" charset="2"/>
              <a:buChar char="§"/>
            </a:pPr>
            <a:r>
              <a:rPr lang="en-US" altLang="en-US" sz="2400" dirty="0" smtClean="0">
                <a:latin typeface="Baskerville Old Face" pitchFamily="18" charset="0"/>
              </a:rPr>
              <a:t>Search for understanding is the basic source of motivation; an understanding of what brings about an outcome or event in the classroom</a:t>
            </a:r>
          </a:p>
        </p:txBody>
      </p:sp>
      <p:sp>
        <p:nvSpPr>
          <p:cNvPr id="11" name="TextBox 8"/>
          <p:cNvSpPr txBox="1">
            <a:spLocks noChangeArrowheads="1"/>
          </p:cNvSpPr>
          <p:nvPr/>
        </p:nvSpPr>
        <p:spPr bwMode="auto">
          <a:xfrm>
            <a:off x="838200" y="3048000"/>
            <a:ext cx="702945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charset="0"/>
              <a:buChar char="•"/>
              <a:defRPr sz="3200">
                <a:solidFill>
                  <a:schemeClr val="tx1"/>
                </a:solidFill>
                <a:latin typeface="Calibri" pitchFamily="-65" charset="0"/>
                <a:ea typeface="ＭＳ Ｐゴシック" pitchFamily="-65" charset="-128"/>
              </a:defRPr>
            </a:lvl1pPr>
            <a:lvl2pPr marL="742950" indent="-285750">
              <a:spcBef>
                <a:spcPct val="20000"/>
              </a:spcBef>
              <a:buFont typeface="Arial" charset="0"/>
              <a:buChar char="–"/>
              <a:defRPr sz="2800">
                <a:solidFill>
                  <a:schemeClr val="tx1"/>
                </a:solidFill>
                <a:latin typeface="Calibri" pitchFamily="-65" charset="0"/>
                <a:ea typeface="ＭＳ Ｐゴシック" pitchFamily="-65" charset="-128"/>
              </a:defRPr>
            </a:lvl2pPr>
            <a:lvl3pPr marL="1143000" indent="-228600">
              <a:spcBef>
                <a:spcPct val="20000"/>
              </a:spcBef>
              <a:buFont typeface="Arial" charset="0"/>
              <a:buChar char="•"/>
              <a:defRPr sz="2400">
                <a:solidFill>
                  <a:schemeClr val="tx1"/>
                </a:solidFill>
                <a:latin typeface="Calibri" pitchFamily="-65" charset="0"/>
                <a:ea typeface="ＭＳ Ｐゴシック" pitchFamily="-65" charset="-128"/>
              </a:defRPr>
            </a:lvl3pPr>
            <a:lvl4pPr marL="1600200" indent="-228600">
              <a:spcBef>
                <a:spcPct val="20000"/>
              </a:spcBef>
              <a:buFont typeface="Arial" charset="0"/>
              <a:buChar char="–"/>
              <a:defRPr sz="2000">
                <a:solidFill>
                  <a:schemeClr val="tx1"/>
                </a:solidFill>
                <a:latin typeface="Calibri" pitchFamily="-65" charset="0"/>
                <a:ea typeface="ＭＳ Ｐゴシック" pitchFamily="-65" charset="-128"/>
              </a:defRPr>
            </a:lvl4pPr>
            <a:lvl5pPr marL="2057400" indent="-228600">
              <a:spcBef>
                <a:spcPct val="20000"/>
              </a:spcBef>
              <a:buFont typeface="Arial" charset="0"/>
              <a:buChar char="»"/>
              <a:defRPr sz="2000">
                <a:solidFill>
                  <a:schemeClr val="tx1"/>
                </a:solidFill>
                <a:latin typeface="Calibri" pitchFamily="-65" charset="0"/>
                <a:ea typeface="ＭＳ Ｐゴシック" pitchFamily="-65"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9pPr>
          </a:lstStyle>
          <a:p>
            <a:pPr marL="0" indent="0">
              <a:spcBef>
                <a:spcPct val="0"/>
              </a:spcBef>
              <a:buNone/>
            </a:pPr>
            <a:r>
              <a:rPr lang="en-US" altLang="en-US" sz="2600" b="1" dirty="0" smtClean="0">
                <a:latin typeface="Baskerville Old Face" pitchFamily="18" charset="0"/>
              </a:rPr>
              <a:t>Students identify causes of various classroom events along three dimensions</a:t>
            </a:r>
          </a:p>
          <a:p>
            <a:pPr>
              <a:spcBef>
                <a:spcPct val="0"/>
              </a:spcBef>
              <a:buFont typeface="Wingdings" panose="05000000000000000000" pitchFamily="2" charset="2"/>
              <a:buChar char="§"/>
            </a:pPr>
            <a:r>
              <a:rPr lang="en-US" altLang="en-US" sz="2400" dirty="0" smtClean="0">
                <a:latin typeface="Baskerville Old Face" pitchFamily="18" charset="0"/>
              </a:rPr>
              <a:t>Stability – whether the cause was changeable over time</a:t>
            </a:r>
          </a:p>
          <a:p>
            <a:pPr>
              <a:spcBef>
                <a:spcPct val="0"/>
              </a:spcBef>
              <a:buFont typeface="Wingdings" panose="05000000000000000000" pitchFamily="2" charset="2"/>
              <a:buChar char="§"/>
            </a:pPr>
            <a:r>
              <a:rPr lang="en-US" altLang="en-US" sz="2400" dirty="0" smtClean="0">
                <a:latin typeface="Baskerville Old Face" pitchFamily="18" charset="0"/>
              </a:rPr>
              <a:t>Locus – whether the cause was internal or external to the student</a:t>
            </a:r>
          </a:p>
          <a:p>
            <a:pPr>
              <a:spcBef>
                <a:spcPct val="0"/>
              </a:spcBef>
              <a:buFont typeface="Wingdings" panose="05000000000000000000" pitchFamily="2" charset="2"/>
              <a:buChar char="§"/>
            </a:pPr>
            <a:r>
              <a:rPr lang="en-US" altLang="en-US" sz="2400" dirty="0" smtClean="0">
                <a:latin typeface="Baskerville Old Face" pitchFamily="18" charset="0"/>
              </a:rPr>
              <a:t>Control – whether the student had control over the cause</a:t>
            </a:r>
            <a:endParaRPr lang="en-US" altLang="en-US" sz="2400" dirty="0">
              <a:latin typeface="Baskerville Old Face" pitchFamily="18" charset="0"/>
            </a:endParaRPr>
          </a:p>
        </p:txBody>
      </p:sp>
      <p:sp>
        <p:nvSpPr>
          <p:cNvPr id="8" name="TextBox 8"/>
          <p:cNvSpPr txBox="1">
            <a:spLocks noChangeArrowheads="1"/>
          </p:cNvSpPr>
          <p:nvPr/>
        </p:nvSpPr>
        <p:spPr bwMode="auto">
          <a:xfrm>
            <a:off x="381000" y="6248400"/>
            <a:ext cx="6629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charset="0"/>
              <a:buChar char="•"/>
              <a:defRPr sz="3200">
                <a:solidFill>
                  <a:schemeClr val="tx1"/>
                </a:solidFill>
                <a:latin typeface="Calibri" pitchFamily="-65" charset="0"/>
                <a:ea typeface="ＭＳ Ｐゴシック" pitchFamily="-65" charset="-128"/>
              </a:defRPr>
            </a:lvl1pPr>
            <a:lvl2pPr marL="742950" indent="-285750">
              <a:spcBef>
                <a:spcPct val="20000"/>
              </a:spcBef>
              <a:buFont typeface="Arial" charset="0"/>
              <a:buChar char="–"/>
              <a:defRPr sz="2800">
                <a:solidFill>
                  <a:schemeClr val="tx1"/>
                </a:solidFill>
                <a:latin typeface="Calibri" pitchFamily="-65" charset="0"/>
                <a:ea typeface="ＭＳ Ｐゴシック" pitchFamily="-65" charset="-128"/>
              </a:defRPr>
            </a:lvl2pPr>
            <a:lvl3pPr marL="1143000" indent="-228600">
              <a:spcBef>
                <a:spcPct val="20000"/>
              </a:spcBef>
              <a:buFont typeface="Arial" charset="0"/>
              <a:buChar char="•"/>
              <a:defRPr sz="2400">
                <a:solidFill>
                  <a:schemeClr val="tx1"/>
                </a:solidFill>
                <a:latin typeface="Calibri" pitchFamily="-65" charset="0"/>
                <a:ea typeface="ＭＳ Ｐゴシック" pitchFamily="-65" charset="-128"/>
              </a:defRPr>
            </a:lvl3pPr>
            <a:lvl4pPr marL="1600200" indent="-228600">
              <a:spcBef>
                <a:spcPct val="20000"/>
              </a:spcBef>
              <a:buFont typeface="Arial" charset="0"/>
              <a:buChar char="–"/>
              <a:defRPr sz="2000">
                <a:solidFill>
                  <a:schemeClr val="tx1"/>
                </a:solidFill>
                <a:latin typeface="Calibri" pitchFamily="-65" charset="0"/>
                <a:ea typeface="ＭＳ Ｐゴシック" pitchFamily="-65" charset="-128"/>
              </a:defRPr>
            </a:lvl4pPr>
            <a:lvl5pPr marL="2057400" indent="-228600">
              <a:spcBef>
                <a:spcPct val="20000"/>
              </a:spcBef>
              <a:buFont typeface="Arial" charset="0"/>
              <a:buChar char="»"/>
              <a:defRPr sz="2000">
                <a:solidFill>
                  <a:schemeClr val="tx1"/>
                </a:solidFill>
                <a:latin typeface="Calibri" pitchFamily="-65" charset="0"/>
                <a:ea typeface="ＭＳ Ｐゴシック" pitchFamily="-65"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9pPr>
          </a:lstStyle>
          <a:p>
            <a:pPr marL="0" indent="0">
              <a:spcBef>
                <a:spcPct val="0"/>
              </a:spcBef>
              <a:buNone/>
            </a:pPr>
            <a:r>
              <a:rPr lang="en-US" altLang="en-US" sz="1200" dirty="0" err="1" smtClean="0">
                <a:latin typeface="Baskerville Old Face" pitchFamily="18" charset="0"/>
              </a:rPr>
              <a:t>Brookhart</a:t>
            </a:r>
            <a:r>
              <a:rPr lang="en-US" altLang="en-US" sz="1200" dirty="0" smtClean="0">
                <a:latin typeface="Baskerville Old Face" pitchFamily="18" charset="0"/>
              </a:rPr>
              <a:t>, S.M. (2010, July 20). Influence of Grading Practices on Motivation to Learn. Retrieved </a:t>
            </a:r>
            <a:r>
              <a:rPr lang="en-US" altLang="en-US" sz="1200" dirty="0">
                <a:latin typeface="Baskerville Old Face" pitchFamily="18" charset="0"/>
              </a:rPr>
              <a:t>from  </a:t>
            </a:r>
            <a:r>
              <a:rPr lang="en-US" altLang="en-US" sz="1200" dirty="0">
                <a:latin typeface="Baskerville Old Face" pitchFamily="18" charset="0"/>
                <a:hlinkClick r:id="rId3"/>
              </a:rPr>
              <a:t>http://www.education.com/reference/article/influence-grading-practices-motivation</a:t>
            </a:r>
            <a:r>
              <a:rPr lang="en-US" altLang="en-US" sz="1200" dirty="0" smtClean="0">
                <a:latin typeface="Baskerville Old Face" pitchFamily="18" charset="0"/>
                <a:hlinkClick r:id="rId3"/>
              </a:rPr>
              <a:t>/</a:t>
            </a:r>
            <a:r>
              <a:rPr lang="en-US" altLang="en-US" sz="1200" dirty="0" smtClean="0">
                <a:latin typeface="Baskerville Old Face" pitchFamily="18" charset="0"/>
              </a:rPr>
              <a:t>.</a:t>
            </a:r>
          </a:p>
        </p:txBody>
      </p:sp>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251" t="36426" r="16978" b="36425"/>
          <a:stretch/>
        </p:blipFill>
        <p:spPr bwMode="auto">
          <a:xfrm>
            <a:off x="76200" y="60870"/>
            <a:ext cx="473674" cy="388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740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fade">
                                      <p:cBhvr>
                                        <p:cTn id="21" dur="1000"/>
                                        <p:tgtEl>
                                          <p:spTgt spid="11">
                                            <p:txEl>
                                              <p:pRg st="1" end="1"/>
                                            </p:txEl>
                                          </p:spTgt>
                                        </p:tgtEl>
                                      </p:cBhvr>
                                    </p:animEffect>
                                    <p:anim calcmode="lin" valueType="num">
                                      <p:cBhvr>
                                        <p:cTn id="22"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Effect transition="in" filter="fade">
                                      <p:cBhvr>
                                        <p:cTn id="28" dur="1000"/>
                                        <p:tgtEl>
                                          <p:spTgt spid="11">
                                            <p:txEl>
                                              <p:pRg st="2" end="2"/>
                                            </p:txEl>
                                          </p:spTgt>
                                        </p:tgtEl>
                                      </p:cBhvr>
                                    </p:animEffect>
                                    <p:anim calcmode="lin" valueType="num">
                                      <p:cBhvr>
                                        <p:cTn id="29"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Effect transition="in" filter="fade">
                                      <p:cBhvr>
                                        <p:cTn id="35" dur="1000"/>
                                        <p:tgtEl>
                                          <p:spTgt spid="11">
                                            <p:txEl>
                                              <p:pRg st="3" end="3"/>
                                            </p:txEl>
                                          </p:spTgt>
                                        </p:tgtEl>
                                      </p:cBhvr>
                                    </p:animEffect>
                                    <p:anim calcmode="lin" valueType="num">
                                      <p:cBhvr>
                                        <p:cTn id="36"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762000" y="457200"/>
            <a:ext cx="67056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4000" dirty="0" smtClean="0">
                <a:latin typeface="Baskerville Old Face" pitchFamily="18" charset="0"/>
              </a:rPr>
              <a:t>Defining Mistake and Failure</a:t>
            </a:r>
          </a:p>
        </p:txBody>
      </p:sp>
      <p:sp>
        <p:nvSpPr>
          <p:cNvPr id="10" name="Content Placeholder 2"/>
          <p:cNvSpPr txBox="1">
            <a:spLocks/>
          </p:cNvSpPr>
          <p:nvPr/>
        </p:nvSpPr>
        <p:spPr>
          <a:xfrm>
            <a:off x="457200" y="1600200"/>
            <a:ext cx="7467600" cy="2286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Font typeface="Arial" pitchFamily="34" charset="0"/>
              <a:buNone/>
            </a:pPr>
            <a:r>
              <a:rPr lang="en-US" altLang="en-US" sz="2600" b="1" dirty="0" smtClean="0">
                <a:latin typeface="Baskerville Old Face" pitchFamily="18" charset="0"/>
              </a:rPr>
              <a:t>Mistake</a:t>
            </a:r>
          </a:p>
          <a:p>
            <a:pPr lvl="1">
              <a:buFont typeface="Wingdings" panose="05000000000000000000" pitchFamily="2" charset="2"/>
              <a:buChar char="§"/>
            </a:pPr>
            <a:r>
              <a:rPr lang="en-US" altLang="en-US" sz="2400" i="1" dirty="0" smtClean="0">
                <a:latin typeface="Baskerville Old Face" pitchFamily="18" charset="0"/>
              </a:rPr>
              <a:t>noun</a:t>
            </a:r>
            <a:r>
              <a:rPr lang="en-US" altLang="en-US" sz="2400" dirty="0" smtClean="0">
                <a:latin typeface="Baskerville Old Face" pitchFamily="18" charset="0"/>
              </a:rPr>
              <a:t> – something that is not correct; a wrong action, statement, or judgment</a:t>
            </a:r>
          </a:p>
          <a:p>
            <a:pPr lvl="1">
              <a:buFont typeface="Wingdings" panose="05000000000000000000" pitchFamily="2" charset="2"/>
              <a:buChar char="§"/>
            </a:pPr>
            <a:r>
              <a:rPr lang="en-US" altLang="en-US" sz="2400" i="1" dirty="0" smtClean="0">
                <a:latin typeface="Baskerville Old Face" pitchFamily="18" charset="0"/>
              </a:rPr>
              <a:t>verb</a:t>
            </a:r>
            <a:r>
              <a:rPr lang="en-US" altLang="en-US" sz="2400" dirty="0" smtClean="0">
                <a:latin typeface="Baskerville Old Face" pitchFamily="18" charset="0"/>
              </a:rPr>
              <a:t> – to understand or identify incorrectly; to make a wrong judgment about</a:t>
            </a:r>
          </a:p>
        </p:txBody>
      </p:sp>
      <p:sp>
        <p:nvSpPr>
          <p:cNvPr id="11" name="TextBox 8"/>
          <p:cNvSpPr txBox="1">
            <a:spLocks noChangeArrowheads="1"/>
          </p:cNvSpPr>
          <p:nvPr/>
        </p:nvSpPr>
        <p:spPr bwMode="auto">
          <a:xfrm>
            <a:off x="838200" y="4179094"/>
            <a:ext cx="702945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charset="0"/>
              <a:buChar char="•"/>
              <a:defRPr sz="3200">
                <a:solidFill>
                  <a:schemeClr val="tx1"/>
                </a:solidFill>
                <a:latin typeface="Calibri" pitchFamily="-65" charset="0"/>
                <a:ea typeface="ＭＳ Ｐゴシック" pitchFamily="-65" charset="-128"/>
              </a:defRPr>
            </a:lvl1pPr>
            <a:lvl2pPr marL="742950" indent="-285750">
              <a:spcBef>
                <a:spcPct val="20000"/>
              </a:spcBef>
              <a:buFont typeface="Arial" charset="0"/>
              <a:buChar char="–"/>
              <a:defRPr sz="2800">
                <a:solidFill>
                  <a:schemeClr val="tx1"/>
                </a:solidFill>
                <a:latin typeface="Calibri" pitchFamily="-65" charset="0"/>
                <a:ea typeface="ＭＳ Ｐゴシック" pitchFamily="-65" charset="-128"/>
              </a:defRPr>
            </a:lvl2pPr>
            <a:lvl3pPr marL="1143000" indent="-228600">
              <a:spcBef>
                <a:spcPct val="20000"/>
              </a:spcBef>
              <a:buFont typeface="Arial" charset="0"/>
              <a:buChar char="•"/>
              <a:defRPr sz="2400">
                <a:solidFill>
                  <a:schemeClr val="tx1"/>
                </a:solidFill>
                <a:latin typeface="Calibri" pitchFamily="-65" charset="0"/>
                <a:ea typeface="ＭＳ Ｐゴシック" pitchFamily="-65" charset="-128"/>
              </a:defRPr>
            </a:lvl3pPr>
            <a:lvl4pPr marL="1600200" indent="-228600">
              <a:spcBef>
                <a:spcPct val="20000"/>
              </a:spcBef>
              <a:buFont typeface="Arial" charset="0"/>
              <a:buChar char="–"/>
              <a:defRPr sz="2000">
                <a:solidFill>
                  <a:schemeClr val="tx1"/>
                </a:solidFill>
                <a:latin typeface="Calibri" pitchFamily="-65" charset="0"/>
                <a:ea typeface="ＭＳ Ｐゴシック" pitchFamily="-65" charset="-128"/>
              </a:defRPr>
            </a:lvl4pPr>
            <a:lvl5pPr marL="2057400" indent="-228600">
              <a:spcBef>
                <a:spcPct val="20000"/>
              </a:spcBef>
              <a:buFont typeface="Arial" charset="0"/>
              <a:buChar char="»"/>
              <a:defRPr sz="2000">
                <a:solidFill>
                  <a:schemeClr val="tx1"/>
                </a:solidFill>
                <a:latin typeface="Calibri" pitchFamily="-65" charset="0"/>
                <a:ea typeface="ＭＳ Ｐゴシック" pitchFamily="-65"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9pPr>
          </a:lstStyle>
          <a:p>
            <a:pPr marL="0" indent="0">
              <a:spcBef>
                <a:spcPct val="0"/>
              </a:spcBef>
              <a:buNone/>
            </a:pPr>
            <a:r>
              <a:rPr lang="en-US" altLang="en-US" sz="2600" b="1" dirty="0" smtClean="0">
                <a:latin typeface="Baskerville Old Face" pitchFamily="18" charset="0"/>
              </a:rPr>
              <a:t>Failure</a:t>
            </a:r>
          </a:p>
          <a:p>
            <a:pPr>
              <a:spcBef>
                <a:spcPct val="0"/>
              </a:spcBef>
              <a:buFont typeface="Wingdings" panose="05000000000000000000" pitchFamily="2" charset="2"/>
              <a:buChar char="§"/>
            </a:pPr>
            <a:r>
              <a:rPr lang="en-US" altLang="en-US" sz="2400" dirty="0" smtClean="0">
                <a:latin typeface="Baskerville Old Face" pitchFamily="18" charset="0"/>
              </a:rPr>
              <a:t>a state of inability to perform a duty or expected action; lack of success</a:t>
            </a:r>
            <a:endParaRPr lang="en-US" altLang="en-US" sz="2400" dirty="0">
              <a:latin typeface="Baskerville Old Face" pitchFamily="18" charset="0"/>
            </a:endParaRPr>
          </a:p>
        </p:txBody>
      </p:sp>
      <p:sp>
        <p:nvSpPr>
          <p:cNvPr id="6" name="TextBox 8"/>
          <p:cNvSpPr txBox="1">
            <a:spLocks noChangeArrowheads="1"/>
          </p:cNvSpPr>
          <p:nvPr/>
        </p:nvSpPr>
        <p:spPr bwMode="auto">
          <a:xfrm>
            <a:off x="76200" y="6320135"/>
            <a:ext cx="8153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charset="0"/>
              <a:buChar char="•"/>
              <a:defRPr sz="3200">
                <a:solidFill>
                  <a:schemeClr val="tx1"/>
                </a:solidFill>
                <a:latin typeface="Calibri" pitchFamily="-65" charset="0"/>
                <a:ea typeface="ＭＳ Ｐゴシック" pitchFamily="-65" charset="-128"/>
              </a:defRPr>
            </a:lvl1pPr>
            <a:lvl2pPr marL="742950" indent="-285750">
              <a:spcBef>
                <a:spcPct val="20000"/>
              </a:spcBef>
              <a:buFont typeface="Arial" charset="0"/>
              <a:buChar char="–"/>
              <a:defRPr sz="2800">
                <a:solidFill>
                  <a:schemeClr val="tx1"/>
                </a:solidFill>
                <a:latin typeface="Calibri" pitchFamily="-65" charset="0"/>
                <a:ea typeface="ＭＳ Ｐゴシック" pitchFamily="-65" charset="-128"/>
              </a:defRPr>
            </a:lvl2pPr>
            <a:lvl3pPr marL="1143000" indent="-228600">
              <a:spcBef>
                <a:spcPct val="20000"/>
              </a:spcBef>
              <a:buFont typeface="Arial" charset="0"/>
              <a:buChar char="•"/>
              <a:defRPr sz="2400">
                <a:solidFill>
                  <a:schemeClr val="tx1"/>
                </a:solidFill>
                <a:latin typeface="Calibri" pitchFamily="-65" charset="0"/>
                <a:ea typeface="ＭＳ Ｐゴシック" pitchFamily="-65" charset="-128"/>
              </a:defRPr>
            </a:lvl3pPr>
            <a:lvl4pPr marL="1600200" indent="-228600">
              <a:spcBef>
                <a:spcPct val="20000"/>
              </a:spcBef>
              <a:buFont typeface="Arial" charset="0"/>
              <a:buChar char="–"/>
              <a:defRPr sz="2000">
                <a:solidFill>
                  <a:schemeClr val="tx1"/>
                </a:solidFill>
                <a:latin typeface="Calibri" pitchFamily="-65" charset="0"/>
                <a:ea typeface="ＭＳ Ｐゴシック" pitchFamily="-65" charset="-128"/>
              </a:defRPr>
            </a:lvl4pPr>
            <a:lvl5pPr marL="2057400" indent="-228600">
              <a:spcBef>
                <a:spcPct val="20000"/>
              </a:spcBef>
              <a:buFont typeface="Arial" charset="0"/>
              <a:buChar char="»"/>
              <a:defRPr sz="2000">
                <a:solidFill>
                  <a:schemeClr val="tx1"/>
                </a:solidFill>
                <a:latin typeface="Calibri" pitchFamily="-65" charset="0"/>
                <a:ea typeface="ＭＳ Ｐゴシック" pitchFamily="-65"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9pPr>
          </a:lstStyle>
          <a:p>
            <a:pPr marL="0" indent="0">
              <a:spcBef>
                <a:spcPct val="0"/>
              </a:spcBef>
              <a:buNone/>
            </a:pPr>
            <a:r>
              <a:rPr lang="en-US" altLang="en-US" sz="1200" dirty="0" smtClean="0">
                <a:latin typeface="Baskerville Old Face" pitchFamily="18" charset="0"/>
              </a:rPr>
              <a:t>failure. 2014. In </a:t>
            </a:r>
            <a:r>
              <a:rPr lang="en-US" altLang="en-US" sz="1200" i="1" dirty="0" smtClean="0">
                <a:latin typeface="Baskerville Old Face" pitchFamily="18" charset="0"/>
              </a:rPr>
              <a:t>Merriam-Webster.com</a:t>
            </a:r>
            <a:r>
              <a:rPr lang="en-US" altLang="en-US" sz="1200" dirty="0" smtClean="0">
                <a:latin typeface="Baskerville Old Face" pitchFamily="18" charset="0"/>
              </a:rPr>
              <a:t> .  Retrieved September 5, 2014 from</a:t>
            </a:r>
            <a:r>
              <a:rPr lang="en-US" altLang="en-US" sz="1200" dirty="0">
                <a:latin typeface="Baskerville Old Face" pitchFamily="18" charset="0"/>
              </a:rPr>
              <a:t> </a:t>
            </a:r>
            <a:r>
              <a:rPr lang="en-US" altLang="en-US" sz="1200" dirty="0">
                <a:latin typeface="Baskerville Old Face" pitchFamily="18" charset="0"/>
                <a:hlinkClick r:id="rId3"/>
              </a:rPr>
              <a:t>http://</a:t>
            </a:r>
            <a:r>
              <a:rPr lang="en-US" altLang="en-US" sz="1200" dirty="0" smtClean="0">
                <a:latin typeface="Baskerville Old Face" pitchFamily="18" charset="0"/>
                <a:hlinkClick r:id="rId3"/>
              </a:rPr>
              <a:t>www.merriam-webster.com/dictionary/failure</a:t>
            </a:r>
            <a:r>
              <a:rPr lang="en-US" altLang="en-US" sz="1200" dirty="0" smtClean="0">
                <a:latin typeface="Baskerville Old Face" pitchFamily="18" charset="0"/>
              </a:rPr>
              <a:t> </a:t>
            </a:r>
            <a:endParaRPr lang="en-US" altLang="en-US" sz="1200" dirty="0">
              <a:latin typeface="Baskerville Old Face" pitchFamily="18" charset="0"/>
            </a:endParaRPr>
          </a:p>
        </p:txBody>
      </p:sp>
      <p:sp>
        <p:nvSpPr>
          <p:cNvPr id="7" name="TextBox 8"/>
          <p:cNvSpPr txBox="1">
            <a:spLocks noChangeArrowheads="1"/>
          </p:cNvSpPr>
          <p:nvPr/>
        </p:nvSpPr>
        <p:spPr bwMode="auto">
          <a:xfrm>
            <a:off x="76200" y="5867400"/>
            <a:ext cx="815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charset="0"/>
              <a:buChar char="•"/>
              <a:defRPr sz="3200">
                <a:solidFill>
                  <a:schemeClr val="tx1"/>
                </a:solidFill>
                <a:latin typeface="Calibri" pitchFamily="-65" charset="0"/>
                <a:ea typeface="ＭＳ Ｐゴシック" pitchFamily="-65" charset="-128"/>
              </a:defRPr>
            </a:lvl1pPr>
            <a:lvl2pPr marL="742950" indent="-285750">
              <a:spcBef>
                <a:spcPct val="20000"/>
              </a:spcBef>
              <a:buFont typeface="Arial" charset="0"/>
              <a:buChar char="–"/>
              <a:defRPr sz="2800">
                <a:solidFill>
                  <a:schemeClr val="tx1"/>
                </a:solidFill>
                <a:latin typeface="Calibri" pitchFamily="-65" charset="0"/>
                <a:ea typeface="ＭＳ Ｐゴシック" pitchFamily="-65" charset="-128"/>
              </a:defRPr>
            </a:lvl2pPr>
            <a:lvl3pPr marL="1143000" indent="-228600">
              <a:spcBef>
                <a:spcPct val="20000"/>
              </a:spcBef>
              <a:buFont typeface="Arial" charset="0"/>
              <a:buChar char="•"/>
              <a:defRPr sz="2400">
                <a:solidFill>
                  <a:schemeClr val="tx1"/>
                </a:solidFill>
                <a:latin typeface="Calibri" pitchFamily="-65" charset="0"/>
                <a:ea typeface="ＭＳ Ｐゴシック" pitchFamily="-65" charset="-128"/>
              </a:defRPr>
            </a:lvl3pPr>
            <a:lvl4pPr marL="1600200" indent="-228600">
              <a:spcBef>
                <a:spcPct val="20000"/>
              </a:spcBef>
              <a:buFont typeface="Arial" charset="0"/>
              <a:buChar char="–"/>
              <a:defRPr sz="2000">
                <a:solidFill>
                  <a:schemeClr val="tx1"/>
                </a:solidFill>
                <a:latin typeface="Calibri" pitchFamily="-65" charset="0"/>
                <a:ea typeface="ＭＳ Ｐゴシック" pitchFamily="-65" charset="-128"/>
              </a:defRPr>
            </a:lvl4pPr>
            <a:lvl5pPr marL="2057400" indent="-228600">
              <a:spcBef>
                <a:spcPct val="20000"/>
              </a:spcBef>
              <a:buFont typeface="Arial" charset="0"/>
              <a:buChar char="»"/>
              <a:defRPr sz="2000">
                <a:solidFill>
                  <a:schemeClr val="tx1"/>
                </a:solidFill>
                <a:latin typeface="Calibri" pitchFamily="-65" charset="0"/>
                <a:ea typeface="ＭＳ Ｐゴシック" pitchFamily="-65"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9pPr>
          </a:lstStyle>
          <a:p>
            <a:pPr marL="0" indent="0">
              <a:spcBef>
                <a:spcPct val="0"/>
              </a:spcBef>
              <a:buNone/>
            </a:pPr>
            <a:r>
              <a:rPr lang="en-US" altLang="en-US" sz="1200" dirty="0" smtClean="0">
                <a:latin typeface="Baskerville Old Face" pitchFamily="18" charset="0"/>
              </a:rPr>
              <a:t>mistake. 2014. In </a:t>
            </a:r>
            <a:r>
              <a:rPr lang="en-US" altLang="en-US" sz="1200" i="1" dirty="0" smtClean="0">
                <a:latin typeface="Baskerville Old Face" pitchFamily="18" charset="0"/>
              </a:rPr>
              <a:t>Merriam-Webster.com</a:t>
            </a:r>
            <a:r>
              <a:rPr lang="en-US" altLang="en-US" sz="1200" dirty="0" smtClean="0">
                <a:latin typeface="Baskerville Old Face" pitchFamily="18" charset="0"/>
              </a:rPr>
              <a:t> .  Retrieved September 5, 2014 from </a:t>
            </a:r>
            <a:r>
              <a:rPr lang="en-US" altLang="en-US" sz="1200" dirty="0" smtClean="0">
                <a:latin typeface="Baskerville Old Face" pitchFamily="18" charset="0"/>
                <a:hlinkClick r:id="rId4"/>
              </a:rPr>
              <a:t>http://www.merriam-webster.com/dictionary/mistake?show=0&amp;t=1410286909</a:t>
            </a:r>
            <a:r>
              <a:rPr lang="en-US" altLang="en-US" sz="1200" dirty="0" smtClean="0">
                <a:latin typeface="Baskerville Old Face" pitchFamily="18" charset="0"/>
              </a:rPr>
              <a:t> </a:t>
            </a:r>
            <a:endParaRPr lang="en-US" altLang="en-US" sz="1200" dirty="0">
              <a:latin typeface="Baskerville Old Face" pitchFamily="18" charset="0"/>
            </a:endParaRPr>
          </a:p>
        </p:txBody>
      </p:sp>
      <p:pic>
        <p:nvPicPr>
          <p:cNvPr id="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1251" t="36426" r="16978" b="36425"/>
          <a:stretch/>
        </p:blipFill>
        <p:spPr bwMode="auto">
          <a:xfrm>
            <a:off x="76200" y="60870"/>
            <a:ext cx="473674" cy="388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824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anim calcmode="lin" valueType="num">
                                      <p:cBhvr>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000"/>
                                        <p:tgtEl>
                                          <p:spTgt spid="10">
                                            <p:txEl>
                                              <p:pRg st="2" end="2"/>
                                            </p:txEl>
                                          </p:spTgt>
                                        </p:tgtEl>
                                      </p:cBhvr>
                                    </p:animEffect>
                                    <p:anim calcmode="lin" valueType="num">
                                      <p:cBhvr>
                                        <p:cTn id="1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76200" y="304800"/>
            <a:ext cx="8229600" cy="609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4000" smtClean="0">
                <a:latin typeface="Baskerville Old Face" pitchFamily="18" charset="0"/>
              </a:rPr>
              <a:t>Student Responses to Mistakes/Failure</a:t>
            </a:r>
            <a:endParaRPr lang="en-US" altLang="en-US" sz="4000" dirty="0" smtClean="0">
              <a:latin typeface="Baskerville Old Face" pitchFamily="18" charset="0"/>
            </a:endParaRPr>
          </a:p>
        </p:txBody>
      </p:sp>
      <p:grpSp>
        <p:nvGrpSpPr>
          <p:cNvPr id="28" name="Group 27"/>
          <p:cNvGrpSpPr/>
          <p:nvPr/>
        </p:nvGrpSpPr>
        <p:grpSpPr>
          <a:xfrm>
            <a:off x="3124201" y="2133600"/>
            <a:ext cx="1447799" cy="914400"/>
            <a:chOff x="1774370" y="1925411"/>
            <a:chExt cx="1883229" cy="1036864"/>
          </a:xfrm>
        </p:grpSpPr>
        <p:sp>
          <p:nvSpPr>
            <p:cNvPr id="29" name="Oval 28"/>
            <p:cNvSpPr/>
            <p:nvPr/>
          </p:nvSpPr>
          <p:spPr>
            <a:xfrm>
              <a:off x="1774370" y="1925411"/>
              <a:ext cx="1883229" cy="1036864"/>
            </a:xfrm>
            <a:prstGeom prst="ellipse">
              <a:avLst/>
            </a:prstGeom>
            <a:solidFill>
              <a:srgbClr val="E2D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888354" y="2232419"/>
              <a:ext cx="1676400" cy="418796"/>
            </a:xfrm>
            <a:prstGeom prst="rect">
              <a:avLst/>
            </a:prstGeom>
            <a:noFill/>
          </p:spPr>
          <p:txBody>
            <a:bodyPr wrap="square" rtlCol="0">
              <a:spAutoFit/>
            </a:bodyPr>
            <a:lstStyle/>
            <a:p>
              <a:pPr algn="ctr"/>
              <a:r>
                <a:rPr lang="en-US" dirty="0" smtClean="0">
                  <a:latin typeface="Baskerville Old Face" panose="02020602080505020303" pitchFamily="18" charset="0"/>
                </a:rPr>
                <a:t>Humiliation</a:t>
              </a:r>
              <a:endParaRPr lang="en-US" dirty="0">
                <a:latin typeface="Baskerville Old Face" panose="02020602080505020303" pitchFamily="18" charset="0"/>
              </a:endParaRPr>
            </a:p>
          </p:txBody>
        </p:sp>
      </p:grpSp>
      <p:grpSp>
        <p:nvGrpSpPr>
          <p:cNvPr id="31" name="Group 30"/>
          <p:cNvGrpSpPr/>
          <p:nvPr/>
        </p:nvGrpSpPr>
        <p:grpSpPr>
          <a:xfrm>
            <a:off x="2286000" y="3200400"/>
            <a:ext cx="1447799" cy="914400"/>
            <a:chOff x="1774370" y="1925411"/>
            <a:chExt cx="1883229" cy="1036864"/>
          </a:xfrm>
        </p:grpSpPr>
        <p:sp>
          <p:nvSpPr>
            <p:cNvPr id="32" name="Oval 31"/>
            <p:cNvSpPr/>
            <p:nvPr/>
          </p:nvSpPr>
          <p:spPr>
            <a:xfrm>
              <a:off x="1774370" y="1925411"/>
              <a:ext cx="1883229" cy="1036864"/>
            </a:xfrm>
            <a:prstGeom prst="ellipse">
              <a:avLst/>
            </a:prstGeom>
            <a:solidFill>
              <a:srgbClr val="E2D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888354" y="2232419"/>
              <a:ext cx="1676400" cy="418796"/>
            </a:xfrm>
            <a:prstGeom prst="rect">
              <a:avLst/>
            </a:prstGeom>
            <a:noFill/>
          </p:spPr>
          <p:txBody>
            <a:bodyPr wrap="square" rtlCol="0">
              <a:spAutoFit/>
            </a:bodyPr>
            <a:lstStyle/>
            <a:p>
              <a:pPr algn="ctr"/>
              <a:r>
                <a:rPr lang="en-US" dirty="0" smtClean="0">
                  <a:latin typeface="Baskerville Old Face" panose="02020602080505020303" pitchFamily="18" charset="0"/>
                </a:rPr>
                <a:t>Anger</a:t>
              </a:r>
              <a:endParaRPr lang="en-US" dirty="0">
                <a:latin typeface="Baskerville Old Face" panose="02020602080505020303" pitchFamily="18" charset="0"/>
              </a:endParaRPr>
            </a:p>
          </p:txBody>
        </p:sp>
      </p:grpSp>
      <p:grpSp>
        <p:nvGrpSpPr>
          <p:cNvPr id="34" name="Group 33"/>
          <p:cNvGrpSpPr/>
          <p:nvPr/>
        </p:nvGrpSpPr>
        <p:grpSpPr>
          <a:xfrm>
            <a:off x="4884925" y="2133600"/>
            <a:ext cx="1447799" cy="914400"/>
            <a:chOff x="1774370" y="1925411"/>
            <a:chExt cx="1883229" cy="1036864"/>
          </a:xfrm>
        </p:grpSpPr>
        <p:sp>
          <p:nvSpPr>
            <p:cNvPr id="35" name="Oval 34"/>
            <p:cNvSpPr/>
            <p:nvPr/>
          </p:nvSpPr>
          <p:spPr>
            <a:xfrm>
              <a:off x="1774370" y="1925411"/>
              <a:ext cx="1883229" cy="1036864"/>
            </a:xfrm>
            <a:prstGeom prst="ellipse">
              <a:avLst/>
            </a:prstGeom>
            <a:solidFill>
              <a:srgbClr val="E2D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888354" y="2232419"/>
              <a:ext cx="1676400" cy="418796"/>
            </a:xfrm>
            <a:prstGeom prst="rect">
              <a:avLst/>
            </a:prstGeom>
            <a:noFill/>
          </p:spPr>
          <p:txBody>
            <a:bodyPr wrap="square" rtlCol="0">
              <a:spAutoFit/>
            </a:bodyPr>
            <a:lstStyle/>
            <a:p>
              <a:pPr algn="ctr"/>
              <a:r>
                <a:rPr lang="en-US" dirty="0" smtClean="0">
                  <a:latin typeface="Baskerville Old Face" panose="02020602080505020303" pitchFamily="18" charset="0"/>
                </a:rPr>
                <a:t>Panic</a:t>
              </a:r>
              <a:endParaRPr lang="en-US" dirty="0">
                <a:latin typeface="Baskerville Old Face" panose="02020602080505020303" pitchFamily="18" charset="0"/>
              </a:endParaRPr>
            </a:p>
          </p:txBody>
        </p:sp>
      </p:grpSp>
      <p:grpSp>
        <p:nvGrpSpPr>
          <p:cNvPr id="37" name="Group 36"/>
          <p:cNvGrpSpPr/>
          <p:nvPr/>
        </p:nvGrpSpPr>
        <p:grpSpPr>
          <a:xfrm>
            <a:off x="6553200" y="2131813"/>
            <a:ext cx="1447799" cy="914400"/>
            <a:chOff x="1774370" y="1925411"/>
            <a:chExt cx="1883229" cy="1036864"/>
          </a:xfrm>
        </p:grpSpPr>
        <p:sp>
          <p:nvSpPr>
            <p:cNvPr id="38" name="Oval 37"/>
            <p:cNvSpPr/>
            <p:nvPr/>
          </p:nvSpPr>
          <p:spPr>
            <a:xfrm>
              <a:off x="1774370" y="1925411"/>
              <a:ext cx="1883229" cy="1036864"/>
            </a:xfrm>
            <a:prstGeom prst="ellipse">
              <a:avLst/>
            </a:prstGeom>
            <a:solidFill>
              <a:srgbClr val="E2D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888354" y="2232419"/>
              <a:ext cx="1676400" cy="418796"/>
            </a:xfrm>
            <a:prstGeom prst="rect">
              <a:avLst/>
            </a:prstGeom>
            <a:noFill/>
          </p:spPr>
          <p:txBody>
            <a:bodyPr wrap="square" rtlCol="0">
              <a:spAutoFit/>
            </a:bodyPr>
            <a:lstStyle/>
            <a:p>
              <a:pPr algn="ctr"/>
              <a:r>
                <a:rPr lang="en-US" dirty="0" smtClean="0">
                  <a:latin typeface="Baskerville Old Face" panose="02020602080505020303" pitchFamily="18" charset="0"/>
                </a:rPr>
                <a:t>Guilt</a:t>
              </a:r>
              <a:endParaRPr lang="en-US" dirty="0">
                <a:latin typeface="Baskerville Old Face" panose="02020602080505020303" pitchFamily="18" charset="0"/>
              </a:endParaRPr>
            </a:p>
          </p:txBody>
        </p:sp>
      </p:grpSp>
      <p:grpSp>
        <p:nvGrpSpPr>
          <p:cNvPr id="40" name="Group 39"/>
          <p:cNvGrpSpPr/>
          <p:nvPr/>
        </p:nvGrpSpPr>
        <p:grpSpPr>
          <a:xfrm>
            <a:off x="4038600" y="3200400"/>
            <a:ext cx="1447799" cy="914400"/>
            <a:chOff x="1774370" y="1925411"/>
            <a:chExt cx="1883229" cy="1036864"/>
          </a:xfrm>
        </p:grpSpPr>
        <p:sp>
          <p:nvSpPr>
            <p:cNvPr id="41" name="Oval 40"/>
            <p:cNvSpPr/>
            <p:nvPr/>
          </p:nvSpPr>
          <p:spPr>
            <a:xfrm>
              <a:off x="1774370" y="1925411"/>
              <a:ext cx="1883229" cy="1036864"/>
            </a:xfrm>
            <a:prstGeom prst="ellipse">
              <a:avLst/>
            </a:prstGeom>
            <a:solidFill>
              <a:srgbClr val="E2D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888354" y="2232419"/>
              <a:ext cx="1676400" cy="418796"/>
            </a:xfrm>
            <a:prstGeom prst="rect">
              <a:avLst/>
            </a:prstGeom>
            <a:noFill/>
          </p:spPr>
          <p:txBody>
            <a:bodyPr wrap="square" rtlCol="0">
              <a:spAutoFit/>
            </a:bodyPr>
            <a:lstStyle/>
            <a:p>
              <a:pPr algn="ctr"/>
              <a:r>
                <a:rPr lang="en-US" dirty="0" smtClean="0">
                  <a:latin typeface="Baskerville Old Face" panose="02020602080505020303" pitchFamily="18" charset="0"/>
                </a:rPr>
                <a:t>Frustration</a:t>
              </a:r>
              <a:endParaRPr lang="en-US" dirty="0">
                <a:latin typeface="Baskerville Old Face" panose="02020602080505020303" pitchFamily="18" charset="0"/>
              </a:endParaRPr>
            </a:p>
          </p:txBody>
        </p:sp>
      </p:grpSp>
      <p:grpSp>
        <p:nvGrpSpPr>
          <p:cNvPr id="43" name="Group 42"/>
          <p:cNvGrpSpPr/>
          <p:nvPr/>
        </p:nvGrpSpPr>
        <p:grpSpPr>
          <a:xfrm>
            <a:off x="1371601" y="2133600"/>
            <a:ext cx="1447799" cy="914400"/>
            <a:chOff x="1774370" y="1925411"/>
            <a:chExt cx="1883229" cy="1036864"/>
          </a:xfrm>
        </p:grpSpPr>
        <p:sp>
          <p:nvSpPr>
            <p:cNvPr id="44" name="Oval 43"/>
            <p:cNvSpPr/>
            <p:nvPr/>
          </p:nvSpPr>
          <p:spPr>
            <a:xfrm>
              <a:off x="1774370" y="1925411"/>
              <a:ext cx="1883229" cy="1036864"/>
            </a:xfrm>
            <a:prstGeom prst="ellipse">
              <a:avLst/>
            </a:prstGeom>
            <a:solidFill>
              <a:srgbClr val="E2D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888354" y="2232419"/>
              <a:ext cx="1676400" cy="418796"/>
            </a:xfrm>
            <a:prstGeom prst="rect">
              <a:avLst/>
            </a:prstGeom>
            <a:noFill/>
          </p:spPr>
          <p:txBody>
            <a:bodyPr wrap="square" rtlCol="0">
              <a:spAutoFit/>
            </a:bodyPr>
            <a:lstStyle/>
            <a:p>
              <a:pPr algn="ctr"/>
              <a:r>
                <a:rPr lang="en-US" dirty="0" smtClean="0">
                  <a:latin typeface="Baskerville Old Face" panose="02020602080505020303" pitchFamily="18" charset="0"/>
                </a:rPr>
                <a:t>Anxiety</a:t>
              </a:r>
              <a:endParaRPr lang="en-US" dirty="0">
                <a:latin typeface="Baskerville Old Face" panose="02020602080505020303" pitchFamily="18" charset="0"/>
              </a:endParaRPr>
            </a:p>
          </p:txBody>
        </p:sp>
      </p:grpSp>
      <p:sp>
        <p:nvSpPr>
          <p:cNvPr id="46" name="Title 1"/>
          <p:cNvSpPr txBox="1">
            <a:spLocks/>
          </p:cNvSpPr>
          <p:nvPr/>
        </p:nvSpPr>
        <p:spPr bwMode="auto">
          <a:xfrm>
            <a:off x="0" y="1295400"/>
            <a:ext cx="3848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r>
              <a:rPr lang="en-US" altLang="en-US" sz="2800" dirty="0" smtClean="0">
                <a:latin typeface="Baskerville Old Face" pitchFamily="18" charset="0"/>
              </a:rPr>
              <a:t>What we typically see . . .</a:t>
            </a:r>
          </a:p>
        </p:txBody>
      </p:sp>
      <p:grpSp>
        <p:nvGrpSpPr>
          <p:cNvPr id="47" name="Group 46"/>
          <p:cNvGrpSpPr/>
          <p:nvPr/>
        </p:nvGrpSpPr>
        <p:grpSpPr>
          <a:xfrm>
            <a:off x="647701" y="3200400"/>
            <a:ext cx="1447799" cy="914400"/>
            <a:chOff x="1774370" y="1925411"/>
            <a:chExt cx="1883229" cy="1036864"/>
          </a:xfrm>
        </p:grpSpPr>
        <p:sp>
          <p:nvSpPr>
            <p:cNvPr id="48" name="Oval 47"/>
            <p:cNvSpPr/>
            <p:nvPr/>
          </p:nvSpPr>
          <p:spPr>
            <a:xfrm>
              <a:off x="1774370" y="1925411"/>
              <a:ext cx="1883229" cy="1036864"/>
            </a:xfrm>
            <a:prstGeom prst="ellipse">
              <a:avLst/>
            </a:prstGeom>
            <a:solidFill>
              <a:srgbClr val="E2D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774370" y="2232419"/>
              <a:ext cx="1883229" cy="418796"/>
            </a:xfrm>
            <a:prstGeom prst="rect">
              <a:avLst/>
            </a:prstGeom>
            <a:noFill/>
          </p:spPr>
          <p:txBody>
            <a:bodyPr wrap="square" rtlCol="0">
              <a:spAutoFit/>
            </a:bodyPr>
            <a:lstStyle/>
            <a:p>
              <a:pPr algn="ctr"/>
              <a:r>
                <a:rPr lang="en-US" dirty="0" err="1" smtClean="0">
                  <a:latin typeface="Baskerville Old Face" panose="02020602080505020303" pitchFamily="18" charset="0"/>
                </a:rPr>
                <a:t>Defeatedness</a:t>
              </a:r>
              <a:endParaRPr lang="en-US" dirty="0">
                <a:latin typeface="Baskerville Old Face" panose="02020602080505020303" pitchFamily="18" charset="0"/>
              </a:endParaRPr>
            </a:p>
          </p:txBody>
        </p:sp>
      </p:grpSp>
      <p:grpSp>
        <p:nvGrpSpPr>
          <p:cNvPr id="50" name="Group 49"/>
          <p:cNvGrpSpPr/>
          <p:nvPr/>
        </p:nvGrpSpPr>
        <p:grpSpPr>
          <a:xfrm>
            <a:off x="5715000" y="3200400"/>
            <a:ext cx="1447799" cy="914400"/>
            <a:chOff x="1774370" y="1925411"/>
            <a:chExt cx="1883229" cy="1036864"/>
          </a:xfrm>
        </p:grpSpPr>
        <p:sp>
          <p:nvSpPr>
            <p:cNvPr id="51" name="Oval 50"/>
            <p:cNvSpPr/>
            <p:nvPr/>
          </p:nvSpPr>
          <p:spPr>
            <a:xfrm>
              <a:off x="1774370" y="1925411"/>
              <a:ext cx="1883229" cy="1036864"/>
            </a:xfrm>
            <a:prstGeom prst="ellipse">
              <a:avLst/>
            </a:prstGeom>
            <a:solidFill>
              <a:srgbClr val="E2D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888354" y="2232419"/>
              <a:ext cx="1676400" cy="418796"/>
            </a:xfrm>
            <a:prstGeom prst="rect">
              <a:avLst/>
            </a:prstGeom>
            <a:noFill/>
          </p:spPr>
          <p:txBody>
            <a:bodyPr wrap="square" rtlCol="0">
              <a:spAutoFit/>
            </a:bodyPr>
            <a:lstStyle/>
            <a:p>
              <a:pPr algn="ctr"/>
              <a:r>
                <a:rPr lang="en-US" dirty="0" smtClean="0">
                  <a:latin typeface="Baskerville Old Face" panose="02020602080505020303" pitchFamily="18" charset="0"/>
                </a:rPr>
                <a:t>Apathy</a:t>
              </a:r>
              <a:endParaRPr lang="en-US" dirty="0">
                <a:latin typeface="Baskerville Old Face" panose="02020602080505020303" pitchFamily="18" charset="0"/>
              </a:endParaRPr>
            </a:p>
          </p:txBody>
        </p:sp>
      </p:grpSp>
      <p:sp>
        <p:nvSpPr>
          <p:cNvPr id="53" name="Title 1"/>
          <p:cNvSpPr txBox="1">
            <a:spLocks/>
          </p:cNvSpPr>
          <p:nvPr/>
        </p:nvSpPr>
        <p:spPr bwMode="auto">
          <a:xfrm>
            <a:off x="0" y="4419600"/>
            <a:ext cx="3848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r>
              <a:rPr lang="en-US" altLang="en-US" sz="2800" dirty="0" smtClean="0">
                <a:latin typeface="Baskerville Old Face" pitchFamily="18" charset="0"/>
              </a:rPr>
              <a:t>What we want to see . . .</a:t>
            </a:r>
          </a:p>
        </p:txBody>
      </p:sp>
      <p:grpSp>
        <p:nvGrpSpPr>
          <p:cNvPr id="54" name="Group 53"/>
          <p:cNvGrpSpPr/>
          <p:nvPr/>
        </p:nvGrpSpPr>
        <p:grpSpPr>
          <a:xfrm>
            <a:off x="1371601" y="5105400"/>
            <a:ext cx="1447799" cy="914400"/>
            <a:chOff x="1774370" y="1925411"/>
            <a:chExt cx="1883229" cy="1036864"/>
          </a:xfrm>
        </p:grpSpPr>
        <p:sp>
          <p:nvSpPr>
            <p:cNvPr id="55" name="Oval 54"/>
            <p:cNvSpPr/>
            <p:nvPr/>
          </p:nvSpPr>
          <p:spPr>
            <a:xfrm>
              <a:off x="1774370" y="1925411"/>
              <a:ext cx="1883229" cy="1036864"/>
            </a:xfrm>
            <a:prstGeom prst="ellipse">
              <a:avLst/>
            </a:prstGeom>
            <a:solidFill>
              <a:srgbClr val="E2D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818973" y="2232419"/>
              <a:ext cx="1790384" cy="418796"/>
            </a:xfrm>
            <a:prstGeom prst="rect">
              <a:avLst/>
            </a:prstGeom>
            <a:noFill/>
          </p:spPr>
          <p:txBody>
            <a:bodyPr wrap="square" rtlCol="0">
              <a:spAutoFit/>
            </a:bodyPr>
            <a:lstStyle/>
            <a:p>
              <a:pPr algn="ctr"/>
              <a:r>
                <a:rPr lang="en-US" dirty="0" smtClean="0">
                  <a:latin typeface="Baskerville Old Face" panose="02020602080505020303" pitchFamily="18" charset="0"/>
                </a:rPr>
                <a:t>Opportunity</a:t>
              </a:r>
              <a:endParaRPr lang="en-US" dirty="0">
                <a:latin typeface="Baskerville Old Face" panose="02020602080505020303" pitchFamily="18" charset="0"/>
              </a:endParaRPr>
            </a:p>
          </p:txBody>
        </p:sp>
      </p:grpSp>
      <p:grpSp>
        <p:nvGrpSpPr>
          <p:cNvPr id="57" name="Group 56"/>
          <p:cNvGrpSpPr/>
          <p:nvPr/>
        </p:nvGrpSpPr>
        <p:grpSpPr>
          <a:xfrm>
            <a:off x="3220462" y="5105400"/>
            <a:ext cx="1447799" cy="914400"/>
            <a:chOff x="1774370" y="1925411"/>
            <a:chExt cx="1883229" cy="1036864"/>
          </a:xfrm>
        </p:grpSpPr>
        <p:sp>
          <p:nvSpPr>
            <p:cNvPr id="58" name="Oval 57"/>
            <p:cNvSpPr/>
            <p:nvPr/>
          </p:nvSpPr>
          <p:spPr>
            <a:xfrm>
              <a:off x="1774370" y="1925411"/>
              <a:ext cx="1883229" cy="1036864"/>
            </a:xfrm>
            <a:prstGeom prst="ellipse">
              <a:avLst/>
            </a:prstGeom>
            <a:solidFill>
              <a:srgbClr val="E2D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1888354" y="2232419"/>
              <a:ext cx="1676400" cy="418796"/>
            </a:xfrm>
            <a:prstGeom prst="rect">
              <a:avLst/>
            </a:prstGeom>
            <a:noFill/>
          </p:spPr>
          <p:txBody>
            <a:bodyPr wrap="square" rtlCol="0">
              <a:spAutoFit/>
            </a:bodyPr>
            <a:lstStyle/>
            <a:p>
              <a:pPr algn="ctr"/>
              <a:r>
                <a:rPr lang="en-US" dirty="0" smtClean="0">
                  <a:latin typeface="Baskerville Old Face" panose="02020602080505020303" pitchFamily="18" charset="0"/>
                </a:rPr>
                <a:t>Motivation</a:t>
              </a:r>
              <a:endParaRPr lang="en-US" dirty="0">
                <a:latin typeface="Baskerville Old Face" panose="02020602080505020303" pitchFamily="18" charset="0"/>
              </a:endParaRPr>
            </a:p>
          </p:txBody>
        </p:sp>
      </p:grpSp>
      <p:sp>
        <p:nvSpPr>
          <p:cNvPr id="60" name="TextBox 8"/>
          <p:cNvSpPr txBox="1">
            <a:spLocks noChangeArrowheads="1"/>
          </p:cNvSpPr>
          <p:nvPr/>
        </p:nvSpPr>
        <p:spPr bwMode="auto">
          <a:xfrm>
            <a:off x="76200" y="6248400"/>
            <a:ext cx="815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charset="0"/>
              <a:buChar char="•"/>
              <a:defRPr sz="3200">
                <a:solidFill>
                  <a:schemeClr val="tx1"/>
                </a:solidFill>
                <a:latin typeface="Calibri" pitchFamily="-65" charset="0"/>
                <a:ea typeface="ＭＳ Ｐゴシック" pitchFamily="-65" charset="-128"/>
              </a:defRPr>
            </a:lvl1pPr>
            <a:lvl2pPr marL="742950" indent="-285750">
              <a:spcBef>
                <a:spcPct val="20000"/>
              </a:spcBef>
              <a:buFont typeface="Arial" charset="0"/>
              <a:buChar char="–"/>
              <a:defRPr sz="2800">
                <a:solidFill>
                  <a:schemeClr val="tx1"/>
                </a:solidFill>
                <a:latin typeface="Calibri" pitchFamily="-65" charset="0"/>
                <a:ea typeface="ＭＳ Ｐゴシック" pitchFamily="-65" charset="-128"/>
              </a:defRPr>
            </a:lvl2pPr>
            <a:lvl3pPr marL="1143000" indent="-228600">
              <a:spcBef>
                <a:spcPct val="20000"/>
              </a:spcBef>
              <a:buFont typeface="Arial" charset="0"/>
              <a:buChar char="•"/>
              <a:defRPr sz="2400">
                <a:solidFill>
                  <a:schemeClr val="tx1"/>
                </a:solidFill>
                <a:latin typeface="Calibri" pitchFamily="-65" charset="0"/>
                <a:ea typeface="ＭＳ Ｐゴシック" pitchFamily="-65" charset="-128"/>
              </a:defRPr>
            </a:lvl3pPr>
            <a:lvl4pPr marL="1600200" indent="-228600">
              <a:spcBef>
                <a:spcPct val="20000"/>
              </a:spcBef>
              <a:buFont typeface="Arial" charset="0"/>
              <a:buChar char="–"/>
              <a:defRPr sz="2000">
                <a:solidFill>
                  <a:schemeClr val="tx1"/>
                </a:solidFill>
                <a:latin typeface="Calibri" pitchFamily="-65" charset="0"/>
                <a:ea typeface="ＭＳ Ｐゴシック" pitchFamily="-65" charset="-128"/>
              </a:defRPr>
            </a:lvl4pPr>
            <a:lvl5pPr marL="2057400" indent="-228600">
              <a:spcBef>
                <a:spcPct val="20000"/>
              </a:spcBef>
              <a:buFont typeface="Arial" charset="0"/>
              <a:buChar char="»"/>
              <a:defRPr sz="2000">
                <a:solidFill>
                  <a:schemeClr val="tx1"/>
                </a:solidFill>
                <a:latin typeface="Calibri" pitchFamily="-65" charset="0"/>
                <a:ea typeface="ＭＳ Ｐゴシック" pitchFamily="-65"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65" charset="0"/>
                <a:ea typeface="ＭＳ Ｐゴシック" pitchFamily="-65" charset="-128"/>
              </a:defRPr>
            </a:lvl9pPr>
          </a:lstStyle>
          <a:p>
            <a:pPr marL="0" indent="0">
              <a:spcBef>
                <a:spcPct val="0"/>
              </a:spcBef>
              <a:buNone/>
            </a:pPr>
            <a:r>
              <a:rPr lang="en-US" altLang="en-US" sz="1200" dirty="0" err="1" smtClean="0">
                <a:latin typeface="Baskerville Old Face" pitchFamily="18" charset="0"/>
              </a:rPr>
              <a:t>Agrell</a:t>
            </a:r>
            <a:r>
              <a:rPr lang="en-US" altLang="en-US" sz="1200" dirty="0" smtClean="0">
                <a:latin typeface="Baskerville Old Face" pitchFamily="18" charset="0"/>
              </a:rPr>
              <a:t>, Jeffrey (2012). Re: The Value of Mistakes. Retrieved </a:t>
            </a:r>
            <a:r>
              <a:rPr lang="en-US" altLang="en-US" sz="1200" dirty="0">
                <a:latin typeface="Baskerville Old Face" pitchFamily="18" charset="0"/>
              </a:rPr>
              <a:t>from  </a:t>
            </a:r>
            <a:r>
              <a:rPr lang="en-US" altLang="en-US" sz="1200" dirty="0">
                <a:latin typeface="Baskerville Old Face" pitchFamily="18" charset="0"/>
                <a:hlinkClick r:id="rId2"/>
              </a:rPr>
              <a:t>http://www.uiowa.edu/~</a:t>
            </a:r>
            <a:r>
              <a:rPr lang="en-US" altLang="en-US" sz="1200" dirty="0" smtClean="0">
                <a:latin typeface="Baskerville Old Face" pitchFamily="18" charset="0"/>
                <a:hlinkClick r:id="rId2"/>
              </a:rPr>
              <a:t>somhorn/resources/resources/resouces/articlesvalue.html</a:t>
            </a:r>
            <a:r>
              <a:rPr lang="en-US" altLang="en-US" sz="1200" dirty="0" smtClean="0">
                <a:latin typeface="Baskerville Old Face" pitchFamily="18" charset="0"/>
              </a:rPr>
              <a:t> (Horn Studio of the University of Iowa).</a:t>
            </a:r>
            <a:endParaRPr lang="en-US" altLang="en-US" sz="1200" dirty="0">
              <a:latin typeface="Baskerville Old Face" pitchFamily="18" charset="0"/>
            </a:endParaRPr>
          </a:p>
        </p:txBody>
      </p:sp>
      <p:pic>
        <p:nvPicPr>
          <p:cNvPr id="6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251" t="36426" r="16978" b="36425"/>
          <a:stretch/>
        </p:blipFill>
        <p:spPr bwMode="auto">
          <a:xfrm>
            <a:off x="76200" y="60870"/>
            <a:ext cx="473674" cy="388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506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1000" fill="hold"/>
                                        <p:tgtEl>
                                          <p:spTgt spid="2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1000"/>
                                        <p:tgtEl>
                                          <p:spTgt spid="50"/>
                                        </p:tgtEl>
                                      </p:cBhvr>
                                    </p:animEffect>
                                    <p:anim calcmode="lin" valueType="num">
                                      <p:cBhvr>
                                        <p:cTn id="56" dur="1000" fill="hold"/>
                                        <p:tgtEl>
                                          <p:spTgt spid="50"/>
                                        </p:tgtEl>
                                        <p:attrNameLst>
                                          <p:attrName>ppt_x</p:attrName>
                                        </p:attrNameLst>
                                      </p:cBhvr>
                                      <p:tavLst>
                                        <p:tav tm="0">
                                          <p:val>
                                            <p:strVal val="#ppt_x"/>
                                          </p:val>
                                        </p:tav>
                                        <p:tav tm="100000">
                                          <p:val>
                                            <p:strVal val="#ppt_x"/>
                                          </p:val>
                                        </p:tav>
                                      </p:tavLst>
                                    </p:anim>
                                    <p:anim calcmode="lin" valueType="num">
                                      <p:cBhvr>
                                        <p:cTn id="5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1000"/>
                                        <p:tgtEl>
                                          <p:spTgt spid="53"/>
                                        </p:tgtEl>
                                      </p:cBhvr>
                                    </p:animEffect>
                                    <p:anim calcmode="lin" valueType="num">
                                      <p:cBhvr>
                                        <p:cTn id="63" dur="1000" fill="hold"/>
                                        <p:tgtEl>
                                          <p:spTgt spid="53"/>
                                        </p:tgtEl>
                                        <p:attrNameLst>
                                          <p:attrName>ppt_x</p:attrName>
                                        </p:attrNameLst>
                                      </p:cBhvr>
                                      <p:tavLst>
                                        <p:tav tm="0">
                                          <p:val>
                                            <p:strVal val="#ppt_x"/>
                                          </p:val>
                                        </p:tav>
                                        <p:tav tm="100000">
                                          <p:val>
                                            <p:strVal val="#ppt_x"/>
                                          </p:val>
                                        </p:tav>
                                      </p:tavLst>
                                    </p:anim>
                                    <p:anim calcmode="lin" valueType="num">
                                      <p:cBhvr>
                                        <p:cTn id="6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fade">
                                      <p:cBhvr>
                                        <p:cTn id="76" dur="1000"/>
                                        <p:tgtEl>
                                          <p:spTgt spid="57"/>
                                        </p:tgtEl>
                                      </p:cBhvr>
                                    </p:animEffect>
                                    <p:anim calcmode="lin" valueType="num">
                                      <p:cBhvr>
                                        <p:cTn id="77" dur="1000" fill="hold"/>
                                        <p:tgtEl>
                                          <p:spTgt spid="57"/>
                                        </p:tgtEl>
                                        <p:attrNameLst>
                                          <p:attrName>ppt_x</p:attrName>
                                        </p:attrNameLst>
                                      </p:cBhvr>
                                      <p:tavLst>
                                        <p:tav tm="0">
                                          <p:val>
                                            <p:strVal val="#ppt_x"/>
                                          </p:val>
                                        </p:tav>
                                        <p:tav tm="100000">
                                          <p:val>
                                            <p:strVal val="#ppt_x"/>
                                          </p:val>
                                        </p:tav>
                                      </p:tavLst>
                                    </p:anim>
                                    <p:anim calcmode="lin" valueType="num">
                                      <p:cBhvr>
                                        <p:cTn id="78"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5405</TotalTime>
  <Words>1747</Words>
  <Application>Microsoft Office PowerPoint</Application>
  <PresentationFormat>On-screen Show (4:3)</PresentationFormat>
  <Paragraphs>166</Paragraphs>
  <Slides>18</Slides>
  <Notes>14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Xavier University of Louisiana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Tiera S Coston</cp:lastModifiedBy>
  <cp:revision>277</cp:revision>
  <cp:lastPrinted>2013-10-17T14:28:41Z</cp:lastPrinted>
  <dcterms:created xsi:type="dcterms:W3CDTF">2013-06-28T16:05:48Z</dcterms:created>
  <dcterms:modified xsi:type="dcterms:W3CDTF">2014-09-12T17:37:28Z</dcterms:modified>
</cp:coreProperties>
</file>