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453" r:id="rId2"/>
    <p:sldId id="265" r:id="rId3"/>
    <p:sldId id="395" r:id="rId4"/>
    <p:sldId id="291" r:id="rId5"/>
    <p:sldId id="292" r:id="rId6"/>
    <p:sldId id="266" r:id="rId7"/>
    <p:sldId id="454" r:id="rId8"/>
    <p:sldId id="268" r:id="rId9"/>
    <p:sldId id="369" r:id="rId10"/>
    <p:sldId id="294" r:id="rId11"/>
    <p:sldId id="293" r:id="rId12"/>
    <p:sldId id="455" r:id="rId13"/>
    <p:sldId id="303" r:id="rId14"/>
    <p:sldId id="458" r:id="rId15"/>
    <p:sldId id="306" r:id="rId16"/>
    <p:sldId id="461" r:id="rId17"/>
    <p:sldId id="309" r:id="rId18"/>
    <p:sldId id="367" r:id="rId19"/>
    <p:sldId id="368" r:id="rId20"/>
    <p:sldId id="313" r:id="rId21"/>
    <p:sldId id="314" r:id="rId22"/>
    <p:sldId id="315" r:id="rId23"/>
    <p:sldId id="316" r:id="rId24"/>
    <p:sldId id="445" r:id="rId25"/>
    <p:sldId id="317" r:id="rId26"/>
    <p:sldId id="318" r:id="rId27"/>
    <p:sldId id="321" r:id="rId28"/>
    <p:sldId id="322" r:id="rId29"/>
    <p:sldId id="323" r:id="rId30"/>
    <p:sldId id="348" r:id="rId31"/>
    <p:sldId id="324" r:id="rId32"/>
    <p:sldId id="365" r:id="rId33"/>
    <p:sldId id="333" r:id="rId34"/>
    <p:sldId id="386" r:id="rId35"/>
    <p:sldId id="351" r:id="rId36"/>
    <p:sldId id="363" r:id="rId37"/>
    <p:sldId id="352" r:id="rId38"/>
    <p:sldId id="448" r:id="rId39"/>
    <p:sldId id="354" r:id="rId40"/>
    <p:sldId id="355" r:id="rId41"/>
    <p:sldId id="356" r:id="rId42"/>
    <p:sldId id="357" r:id="rId43"/>
    <p:sldId id="414" r:id="rId44"/>
    <p:sldId id="358" r:id="rId45"/>
    <p:sldId id="376" r:id="rId46"/>
    <p:sldId id="359" r:id="rId47"/>
    <p:sldId id="360" r:id="rId48"/>
    <p:sldId id="460" r:id="rId49"/>
    <p:sldId id="364" r:id="rId50"/>
    <p:sldId id="362"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2416" autoAdjust="0"/>
  </p:normalViewPr>
  <p:slideViewPr>
    <p:cSldViewPr>
      <p:cViewPr>
        <p:scale>
          <a:sx n="77" d="100"/>
          <a:sy n="77" d="100"/>
        </p:scale>
        <p:origin x="-1686" y="-7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149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G:\SETOP\ACT%20readiness.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F:\SETOP\ACT%20readines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freshman%20convo\videos\hyde%20and%20jenkins%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showLegendKey val="0"/>
          <c:showVal val="0"/>
          <c:showCatName val="0"/>
          <c:showSerName val="0"/>
          <c:showPercent val="0"/>
          <c:showBubbleSize val="0"/>
        </c:dLbls>
        <c:gapWidth val="150"/>
        <c:axId val="28156672"/>
        <c:axId val="28158592"/>
      </c:barChart>
      <c:catAx>
        <c:axId val="28156672"/>
        <c:scaling>
          <c:orientation val="minMax"/>
        </c:scaling>
        <c:delete val="0"/>
        <c:axPos val="b"/>
        <c:title>
          <c:tx>
            <c:rich>
              <a:bodyPr/>
              <a:lstStyle/>
              <a:p>
                <a:pPr>
                  <a:defRPr sz="1800" baseline="0"/>
                </a:pPr>
                <a:r>
                  <a:rPr lang="en-US" sz="1800" b="0" baseline="0" dirty="0"/>
                  <a:t>Area</a:t>
                </a:r>
              </a:p>
            </c:rich>
          </c:tx>
          <c:layout/>
          <c:overlay val="0"/>
        </c:title>
        <c:numFmt formatCode="General" sourceLinked="0"/>
        <c:majorTickMark val="none"/>
        <c:minorTickMark val="none"/>
        <c:tickLblPos val="nextTo"/>
        <c:txPr>
          <a:bodyPr/>
          <a:lstStyle/>
          <a:p>
            <a:pPr>
              <a:defRPr sz="1600" baseline="0"/>
            </a:pPr>
            <a:endParaRPr lang="en-US"/>
          </a:p>
        </c:txPr>
        <c:crossAx val="28158592"/>
        <c:crosses val="autoZero"/>
        <c:auto val="1"/>
        <c:lblAlgn val="ctr"/>
        <c:lblOffset val="100"/>
        <c:noMultiLvlLbl val="0"/>
      </c:catAx>
      <c:valAx>
        <c:axId val="28158592"/>
        <c:scaling>
          <c:orientation val="minMax"/>
        </c:scaling>
        <c:delete val="0"/>
        <c:axPos val="l"/>
        <c:majorGridlines/>
        <c:title>
          <c:tx>
            <c:rich>
              <a:bodyPr/>
              <a:lstStyle/>
              <a:p>
                <a:pPr>
                  <a:defRPr/>
                </a:pPr>
                <a:r>
                  <a:rPr lang="en-US"/>
                  <a:t>%</a:t>
                </a:r>
              </a:p>
            </c:rich>
          </c:tx>
          <c:layout/>
          <c:overlay val="0"/>
        </c:title>
        <c:numFmt formatCode="General" sourceLinked="1"/>
        <c:majorTickMark val="out"/>
        <c:minorTickMark val="none"/>
        <c:tickLblPos val="nextTo"/>
        <c:txPr>
          <a:bodyPr/>
          <a:lstStyle/>
          <a:p>
            <a:pPr>
              <a:defRPr sz="1800" baseline="0"/>
            </a:pPr>
            <a:endParaRPr lang="en-US"/>
          </a:p>
        </c:txPr>
        <c:crossAx val="2815667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Sheet1!$C$97:$G$97</c:f>
              <c:strCache>
                <c:ptCount val="5"/>
                <c:pt idx="0">
                  <c:v>English </c:v>
                </c:pt>
                <c:pt idx="1">
                  <c:v>Mathematics </c:v>
                </c:pt>
                <c:pt idx="2">
                  <c:v>Reading </c:v>
                </c:pt>
                <c:pt idx="3">
                  <c:v>Science </c:v>
                </c:pt>
                <c:pt idx="4">
                  <c:v>All four areas</c:v>
                </c:pt>
              </c:strCache>
            </c:strRef>
          </c:cat>
          <c:val>
            <c:numRef>
              <c:f>Sheet1!$C$98:$G$98</c:f>
              <c:numCache>
                <c:formatCode>General</c:formatCode>
                <c:ptCount val="5"/>
                <c:pt idx="0">
                  <c:v>64</c:v>
                </c:pt>
                <c:pt idx="1">
                  <c:v>44</c:v>
                </c:pt>
                <c:pt idx="2">
                  <c:v>43</c:v>
                </c:pt>
                <c:pt idx="3">
                  <c:v>37</c:v>
                </c:pt>
                <c:pt idx="4">
                  <c:v>26</c:v>
                </c:pt>
              </c:numCache>
            </c:numRef>
          </c:val>
        </c:ser>
        <c:dLbls>
          <c:showLegendKey val="0"/>
          <c:showVal val="0"/>
          <c:showCatName val="0"/>
          <c:showSerName val="0"/>
          <c:showPercent val="0"/>
          <c:showBubbleSize val="0"/>
        </c:dLbls>
        <c:gapWidth val="100"/>
        <c:overlap val="-24"/>
        <c:axId val="28174976"/>
        <c:axId val="28303744"/>
      </c:barChart>
      <c:catAx>
        <c:axId val="2817497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crossAx val="28303744"/>
        <c:crosses val="autoZero"/>
        <c:auto val="1"/>
        <c:lblAlgn val="ctr"/>
        <c:lblOffset val="100"/>
        <c:noMultiLvlLbl val="0"/>
      </c:catAx>
      <c:valAx>
        <c:axId val="28303744"/>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en-US" sz="1400" b="0" baseline="0"/>
                  <a:t>% Prepared</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28174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Intentional</c:v>
                </c:pt>
              </c:strCache>
            </c:strRef>
          </c:tx>
          <c:invertIfNegative val="0"/>
          <c:dPt>
            <c:idx val="2"/>
            <c:invertIfNegative val="0"/>
            <c:bubble3D val="0"/>
            <c:spPr>
              <a:solidFill>
                <a:schemeClr val="bg1">
                  <a:lumMod val="50000"/>
                </a:schemeClr>
              </a:solidFill>
            </c:spPr>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Shallow: E Checking</c:v>
                </c:pt>
                <c:pt idx="1">
                  <c:v>Deep: Pleasantness</c:v>
                </c:pt>
                <c:pt idx="2">
                  <c:v>Control</c:v>
                </c:pt>
              </c:strCache>
            </c:strRef>
          </c:cat>
          <c:val>
            <c:numRef>
              <c:f>Sheet1!$B$2:$B$4</c:f>
              <c:numCache>
                <c:formatCode>General</c:formatCode>
                <c:ptCount val="3"/>
                <c:pt idx="0">
                  <c:v>43</c:v>
                </c:pt>
                <c:pt idx="1">
                  <c:v>69</c:v>
                </c:pt>
                <c:pt idx="2">
                  <c:v>67</c:v>
                </c:pt>
              </c:numCache>
            </c:numRef>
          </c:val>
        </c:ser>
        <c:ser>
          <c:idx val="1"/>
          <c:order val="1"/>
          <c:tx>
            <c:strRef>
              <c:f>Sheet1!$C$1</c:f>
              <c:strCache>
                <c:ptCount val="1"/>
                <c:pt idx="0">
                  <c:v>Incidental </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Shallow: E Checking</c:v>
                </c:pt>
                <c:pt idx="1">
                  <c:v>Deep: Pleasantness</c:v>
                </c:pt>
                <c:pt idx="2">
                  <c:v>Control</c:v>
                </c:pt>
              </c:strCache>
            </c:strRef>
          </c:cat>
          <c:val>
            <c:numRef>
              <c:f>Sheet1!$C$2:$C$4</c:f>
              <c:numCache>
                <c:formatCode>General</c:formatCode>
                <c:ptCount val="3"/>
                <c:pt idx="0">
                  <c:v>39</c:v>
                </c:pt>
                <c:pt idx="1">
                  <c:v>68</c:v>
                </c:pt>
              </c:numCache>
            </c:numRef>
          </c:val>
        </c:ser>
        <c:dLbls>
          <c:showLegendKey val="0"/>
          <c:showVal val="0"/>
          <c:showCatName val="0"/>
          <c:showSerName val="0"/>
          <c:showPercent val="0"/>
          <c:showBubbleSize val="0"/>
        </c:dLbls>
        <c:gapWidth val="150"/>
        <c:axId val="64158336"/>
        <c:axId val="64172800"/>
      </c:barChart>
      <c:catAx>
        <c:axId val="64158336"/>
        <c:scaling>
          <c:orientation val="minMax"/>
        </c:scaling>
        <c:delete val="0"/>
        <c:axPos val="b"/>
        <c:title>
          <c:tx>
            <c:rich>
              <a:bodyPr/>
              <a:lstStyle/>
              <a:p>
                <a:pPr>
                  <a:defRPr sz="1400" baseline="0"/>
                </a:pPr>
                <a:r>
                  <a:rPr lang="en-US" sz="1400" baseline="0" dirty="0"/>
                  <a:t>Level of </a:t>
                </a:r>
                <a:r>
                  <a:rPr lang="en-US" sz="1400" baseline="0" dirty="0" smtClean="0"/>
                  <a:t>Processing</a:t>
                </a:r>
                <a:endParaRPr lang="en-US" sz="1400" baseline="0" dirty="0"/>
              </a:p>
            </c:rich>
          </c:tx>
          <c:overlay val="0"/>
        </c:title>
        <c:numFmt formatCode="General" sourceLinked="0"/>
        <c:majorTickMark val="none"/>
        <c:minorTickMark val="none"/>
        <c:tickLblPos val="nextTo"/>
        <c:txPr>
          <a:bodyPr/>
          <a:lstStyle/>
          <a:p>
            <a:pPr>
              <a:defRPr sz="1400" baseline="0"/>
            </a:pPr>
            <a:endParaRPr lang="en-US"/>
          </a:p>
        </c:txPr>
        <c:crossAx val="64172800"/>
        <c:crosses val="autoZero"/>
        <c:auto val="1"/>
        <c:lblAlgn val="ctr"/>
        <c:lblOffset val="100"/>
        <c:noMultiLvlLbl val="0"/>
      </c:catAx>
      <c:valAx>
        <c:axId val="64172800"/>
        <c:scaling>
          <c:orientation val="minMax"/>
        </c:scaling>
        <c:delete val="0"/>
        <c:axPos val="l"/>
        <c:majorGridlines/>
        <c:title>
          <c:tx>
            <c:rich>
              <a:bodyPr/>
              <a:lstStyle/>
              <a:p>
                <a:pPr>
                  <a:defRPr/>
                </a:pPr>
                <a:r>
                  <a:rPr lang="en-US" dirty="0"/>
                  <a:t>% Recall</a:t>
                </a:r>
              </a:p>
            </c:rich>
          </c:tx>
          <c:overlay val="0"/>
        </c:title>
        <c:numFmt formatCode="General" sourceLinked="1"/>
        <c:majorTickMark val="out"/>
        <c:minorTickMark val="none"/>
        <c:tickLblPos val="nextTo"/>
        <c:crossAx val="64158336"/>
        <c:crosses val="autoZero"/>
        <c:crossBetween val="between"/>
      </c:valAx>
    </c:plotArea>
    <c:legend>
      <c:legendPos val="t"/>
      <c:overlay val="0"/>
      <c:txPr>
        <a:bodyPr/>
        <a:lstStyle/>
        <a:p>
          <a:pPr>
            <a:defRPr sz="1400" baseline="0"/>
          </a:pPr>
          <a:endParaRPr lang="en-US"/>
        </a:p>
      </c:txPr>
    </c:legend>
    <c:plotVisOnly val="1"/>
    <c:dispBlanksAs val="gap"/>
    <c:showDLblsOverMax val="0"/>
  </c:chart>
  <c:spPr>
    <a:solidFill>
      <a:schemeClr val="bg1"/>
    </a:solidFill>
  </c:spPr>
  <c:txPr>
    <a:bodyPr/>
    <a:lstStyle/>
    <a:p>
      <a:pPr>
        <a:defRPr sz="1200" baseline="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18492F-9A6A-4BF9-90FF-4740836E5EAE}" type="datetimeFigureOut">
              <a:rPr lang="en-US" smtClean="0"/>
              <a:pPr/>
              <a:t>7/16/2015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1E104-0894-4C6C-B238-1CCE9C85F279}" type="slidenum">
              <a:rPr lang="en-US" smtClean="0"/>
              <a:pPr/>
              <a:t>‹#›</a:t>
            </a:fld>
            <a:endParaRPr lang="en-US" dirty="0"/>
          </a:p>
        </p:txBody>
      </p:sp>
    </p:spTree>
    <p:extLst>
      <p:ext uri="{BB962C8B-B14F-4D97-AF65-F5344CB8AC3E}">
        <p14:creationId xmlns:p14="http://schemas.microsoft.com/office/powerpoint/2010/main" val="2534417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90000"/>
              </a:lnSpc>
            </a:pPr>
            <a:r>
              <a:rPr lang="en-US" dirty="0" smtClean="0"/>
              <a:t>Whether or not they go to class, </a:t>
            </a:r>
          </a:p>
          <a:p>
            <a:pPr lvl="1">
              <a:lnSpc>
                <a:spcPct val="90000"/>
              </a:lnSpc>
            </a:pPr>
            <a:r>
              <a:rPr lang="en-US" dirty="0" smtClean="0"/>
              <a:t>If and how well complete assignments, </a:t>
            </a:r>
          </a:p>
          <a:p>
            <a:pPr lvl="1">
              <a:lnSpc>
                <a:spcPct val="90000"/>
              </a:lnSpc>
            </a:pPr>
            <a:r>
              <a:rPr lang="en-US" dirty="0" smtClean="0"/>
              <a:t>How they study and when material is mastered</a:t>
            </a:r>
          </a:p>
          <a:p>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5</a:t>
            </a:fld>
            <a:endParaRPr lang="en-US" dirty="0"/>
          </a:p>
        </p:txBody>
      </p:sp>
    </p:spTree>
    <p:extLst>
      <p:ext uri="{BB962C8B-B14F-4D97-AF65-F5344CB8AC3E}">
        <p14:creationId xmlns:p14="http://schemas.microsoft.com/office/powerpoint/2010/main" val="2856129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a:t>
            </a:r>
            <a:r>
              <a:rPr lang="en-US" baseline="0" dirty="0" smtClean="0"/>
              <a:t> goes for teachers. Teachers who most need to improve are ones that don’t think they do. A common finding; big part of incompetence is not realizing how incompetent you are. Really, it is a critical learning skill. There is probably a lot about this that I don’t know. </a:t>
            </a:r>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20</a:t>
            </a:fld>
            <a:endParaRPr lang="en-US" dirty="0"/>
          </a:p>
        </p:txBody>
      </p:sp>
    </p:spTree>
    <p:extLst>
      <p:ext uri="{BB962C8B-B14F-4D97-AF65-F5344CB8AC3E}">
        <p14:creationId xmlns:p14="http://schemas.microsoft.com/office/powerpoint/2010/main" val="2234186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by</a:t>
            </a:r>
            <a:r>
              <a:rPr lang="en-US" baseline="0" dirty="0" smtClean="0"/>
              <a:t> hand. How is this different than clicker questions. </a:t>
            </a:r>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22</a:t>
            </a:fld>
            <a:endParaRPr lang="en-US" dirty="0"/>
          </a:p>
        </p:txBody>
      </p:sp>
    </p:spTree>
    <p:extLst>
      <p:ext uri="{BB962C8B-B14F-4D97-AF65-F5344CB8AC3E}">
        <p14:creationId xmlns:p14="http://schemas.microsoft.com/office/powerpoint/2010/main" val="4049765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AECE161-40FE-4A10-AAC9-4E049287C384}" type="slidenum">
              <a:rPr lang="en-US" smtClean="0"/>
              <a:pPr/>
              <a:t>24</a:t>
            </a:fld>
            <a:endParaRPr lang="en-US" dirty="0" smtClean="0"/>
          </a:p>
        </p:txBody>
      </p:sp>
      <p:sp>
        <p:nvSpPr>
          <p:cNvPr id="5120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08E89E2B-A942-4A51-AA58-E1A10B05D498}" type="slidenum">
              <a:rPr lang="en-US" sz="1200">
                <a:latin typeface="Times New Roman" pitchFamily="18" charset="0"/>
              </a:rPr>
              <a:pPr algn="r"/>
              <a:t>24</a:t>
            </a:fld>
            <a:endParaRPr lang="en-US" sz="1200" dirty="0">
              <a:latin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xfrm>
            <a:off x="914400" y="4343400"/>
            <a:ext cx="5029200" cy="4114800"/>
          </a:xfrm>
          <a:noFill/>
          <a:ln/>
        </p:spPr>
        <p:txBody>
          <a:bodyPr/>
          <a:lstStyle/>
          <a:p>
            <a:pPr eaLnBrk="1" hangingPunct="1">
              <a:lnSpc>
                <a:spcPct val="80000"/>
              </a:lnSpc>
            </a:pPr>
            <a:r>
              <a:rPr lang="en-US" sz="900" dirty="0" smtClean="0"/>
              <a:t>Orienting Task Demonstration</a:t>
            </a:r>
          </a:p>
          <a:p>
            <a:pPr eaLnBrk="1" hangingPunct="1">
              <a:lnSpc>
                <a:spcPct val="80000"/>
              </a:lnSpc>
            </a:pPr>
            <a:endParaRPr lang="en-US" sz="900" dirty="0" smtClean="0"/>
          </a:p>
          <a:p>
            <a:pPr eaLnBrk="1" hangingPunct="1">
              <a:lnSpc>
                <a:spcPct val="80000"/>
              </a:lnSpc>
            </a:pPr>
            <a:endParaRPr lang="en-US" sz="900" dirty="0" smtClean="0"/>
          </a:p>
          <a:p>
            <a:pPr eaLnBrk="1" hangingPunct="1">
              <a:lnSpc>
                <a:spcPct val="80000"/>
              </a:lnSpc>
            </a:pPr>
            <a:r>
              <a:rPr lang="en-US" sz="900" u="sng" dirty="0" smtClean="0"/>
              <a:t>Between Groups</a:t>
            </a:r>
            <a:r>
              <a:rPr lang="en-US" sz="900" dirty="0" smtClean="0"/>
              <a:t>:</a:t>
            </a:r>
          </a:p>
          <a:p>
            <a:pPr eaLnBrk="1" hangingPunct="1">
              <a:lnSpc>
                <a:spcPct val="80000"/>
              </a:lnSpc>
            </a:pPr>
            <a:endParaRPr lang="en-US" sz="900" dirty="0" smtClean="0"/>
          </a:p>
          <a:p>
            <a:pPr eaLnBrk="1" hangingPunct="1">
              <a:lnSpc>
                <a:spcPct val="80000"/>
              </a:lnSpc>
            </a:pPr>
            <a:r>
              <a:rPr lang="en-US" sz="900" dirty="0" smtClean="0"/>
              <a:t>Divide the class into two groups.  Have Group one prepare a two column answer sheet labeled unpleasant and pleasant.  Have the other group label theirs E/G yes or no.  Read the list at about 2 seconds/word.  Then give a recall task.  This works intentionally or incidentally.</a:t>
            </a:r>
          </a:p>
          <a:p>
            <a:pPr eaLnBrk="1" hangingPunct="1">
              <a:lnSpc>
                <a:spcPct val="80000"/>
              </a:lnSpc>
            </a:pPr>
            <a:endParaRPr lang="en-US" sz="900" dirty="0" smtClean="0"/>
          </a:p>
          <a:p>
            <a:pPr eaLnBrk="1" hangingPunct="1">
              <a:lnSpc>
                <a:spcPct val="80000"/>
              </a:lnSpc>
            </a:pPr>
            <a:r>
              <a:rPr lang="en-US" sz="900" dirty="0" smtClean="0"/>
              <a:t>1.  Evening	13.  Cold</a:t>
            </a:r>
          </a:p>
          <a:p>
            <a:pPr eaLnBrk="1" hangingPunct="1">
              <a:lnSpc>
                <a:spcPct val="80000"/>
              </a:lnSpc>
            </a:pPr>
            <a:r>
              <a:rPr lang="en-US" sz="900" dirty="0" smtClean="0"/>
              <a:t>2.  Country	14.  Love</a:t>
            </a:r>
          </a:p>
          <a:p>
            <a:pPr eaLnBrk="1" hangingPunct="1">
              <a:lnSpc>
                <a:spcPct val="80000"/>
              </a:lnSpc>
            </a:pPr>
            <a:r>
              <a:rPr lang="en-US" sz="900" dirty="0" smtClean="0"/>
              <a:t>3.  Salt	15.  Bargain</a:t>
            </a:r>
          </a:p>
          <a:p>
            <a:pPr eaLnBrk="1" hangingPunct="1">
              <a:lnSpc>
                <a:spcPct val="80000"/>
              </a:lnSpc>
            </a:pPr>
            <a:r>
              <a:rPr lang="en-US" sz="900" dirty="0" smtClean="0"/>
              <a:t>4.  Easy	16.  War</a:t>
            </a:r>
          </a:p>
          <a:p>
            <a:pPr eaLnBrk="1" hangingPunct="1">
              <a:lnSpc>
                <a:spcPct val="80000"/>
              </a:lnSpc>
            </a:pPr>
            <a:r>
              <a:rPr lang="en-US" sz="900" dirty="0" smtClean="0"/>
              <a:t>5.  Peace	17.  Hate</a:t>
            </a:r>
          </a:p>
          <a:p>
            <a:pPr eaLnBrk="1" hangingPunct="1">
              <a:lnSpc>
                <a:spcPct val="80000"/>
              </a:lnSpc>
            </a:pPr>
            <a:r>
              <a:rPr lang="en-US" sz="900" dirty="0" smtClean="0"/>
              <a:t>6.  Morning	18.  Wet</a:t>
            </a:r>
          </a:p>
          <a:p>
            <a:pPr eaLnBrk="1" hangingPunct="1">
              <a:lnSpc>
                <a:spcPct val="80000"/>
              </a:lnSpc>
            </a:pPr>
            <a:r>
              <a:rPr lang="en-US" sz="900" dirty="0" smtClean="0"/>
              <a:t>7.  Pretty	19.  Rich</a:t>
            </a:r>
          </a:p>
          <a:p>
            <a:pPr eaLnBrk="1" hangingPunct="1">
              <a:lnSpc>
                <a:spcPct val="80000"/>
              </a:lnSpc>
            </a:pPr>
            <a:r>
              <a:rPr lang="en-US" sz="900" dirty="0" smtClean="0"/>
              <a:t>8.  Expensive	20.  Nurse</a:t>
            </a:r>
          </a:p>
          <a:p>
            <a:pPr eaLnBrk="1" hangingPunct="1">
              <a:lnSpc>
                <a:spcPct val="80000"/>
              </a:lnSpc>
            </a:pPr>
            <a:r>
              <a:rPr lang="en-US" sz="900" dirty="0" smtClean="0"/>
              <a:t>9.  Poor	21.  Pepper</a:t>
            </a:r>
          </a:p>
          <a:p>
            <a:pPr eaLnBrk="1" hangingPunct="1">
              <a:lnSpc>
                <a:spcPct val="80000"/>
              </a:lnSpc>
            </a:pPr>
            <a:r>
              <a:rPr lang="en-US" sz="900" dirty="0" smtClean="0"/>
              <a:t>10.  Doctor	22.  Hard</a:t>
            </a:r>
          </a:p>
          <a:p>
            <a:pPr eaLnBrk="1" hangingPunct="1">
              <a:lnSpc>
                <a:spcPct val="80000"/>
              </a:lnSpc>
            </a:pPr>
            <a:r>
              <a:rPr lang="en-US" sz="900" dirty="0" smtClean="0"/>
              <a:t>11.  City	23.  Ugly</a:t>
            </a:r>
          </a:p>
          <a:p>
            <a:pPr eaLnBrk="1" hangingPunct="1">
              <a:lnSpc>
                <a:spcPct val="80000"/>
              </a:lnSpc>
            </a:pPr>
            <a:r>
              <a:rPr lang="en-US" sz="900" dirty="0" smtClean="0"/>
              <a:t>12.  Dry	24.  Hot</a:t>
            </a:r>
          </a:p>
          <a:p>
            <a:pPr eaLnBrk="1" hangingPunct="1">
              <a:lnSpc>
                <a:spcPct val="80000"/>
              </a:lnSpc>
            </a:pPr>
            <a:endParaRPr lang="en-US" sz="900" dirty="0" smtClean="0"/>
          </a:p>
          <a:p>
            <a:pPr eaLnBrk="1" hangingPunct="1">
              <a:lnSpc>
                <a:spcPct val="80000"/>
              </a:lnSpc>
            </a:pPr>
            <a:r>
              <a:rPr lang="en-US" sz="900" dirty="0" smtClean="0"/>
              <a:t>Now turn your paper over and write down as many words as you can recall.</a:t>
            </a:r>
          </a:p>
          <a:p>
            <a:pPr eaLnBrk="1" hangingPunct="1">
              <a:lnSpc>
                <a:spcPct val="80000"/>
              </a:lnSpc>
            </a:pPr>
            <a:endParaRPr lang="en-US" sz="900" dirty="0" smtClean="0"/>
          </a:p>
          <a:p>
            <a:pPr eaLnBrk="1" hangingPunct="1">
              <a:lnSpc>
                <a:spcPct val="80000"/>
              </a:lnSpc>
            </a:pPr>
            <a:r>
              <a:rPr lang="en-US" sz="900" dirty="0" smtClean="0"/>
              <a:t>Use a show of hands to see how many words each person recalled.  Also, ask if people noticed that the words were composed of associates.  This finding is very robust, and does not depend on incidental learning.</a:t>
            </a:r>
          </a:p>
        </p:txBody>
      </p:sp>
    </p:spTree>
    <p:extLst>
      <p:ext uri="{BB962C8B-B14F-4D97-AF65-F5344CB8AC3E}">
        <p14:creationId xmlns:p14="http://schemas.microsoft.com/office/powerpoint/2010/main" val="2049167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AECE161-40FE-4A10-AAC9-4E049287C384}" type="slidenum">
              <a:rPr lang="en-US" smtClean="0"/>
              <a:pPr/>
              <a:t>26</a:t>
            </a:fld>
            <a:endParaRPr lang="en-US" dirty="0" smtClean="0"/>
          </a:p>
        </p:txBody>
      </p:sp>
      <p:sp>
        <p:nvSpPr>
          <p:cNvPr id="5120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08E89E2B-A942-4A51-AA58-E1A10B05D498}" type="slidenum">
              <a:rPr lang="en-US" sz="1200">
                <a:latin typeface="Times New Roman" pitchFamily="18" charset="0"/>
              </a:rPr>
              <a:pPr algn="r"/>
              <a:t>26</a:t>
            </a:fld>
            <a:endParaRPr lang="en-US" sz="1200" dirty="0">
              <a:latin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xfrm>
            <a:off x="914400" y="4343400"/>
            <a:ext cx="5029200" cy="4114800"/>
          </a:xfrm>
          <a:noFill/>
          <a:ln/>
        </p:spPr>
        <p:txBody>
          <a:bodyPr/>
          <a:lstStyle/>
          <a:p>
            <a:pPr eaLnBrk="1" hangingPunct="1">
              <a:lnSpc>
                <a:spcPct val="80000"/>
              </a:lnSpc>
            </a:pPr>
            <a:r>
              <a:rPr lang="en-US" sz="900" dirty="0" smtClean="0"/>
              <a:t>Orienting Task Demonstration</a:t>
            </a:r>
          </a:p>
          <a:p>
            <a:pPr eaLnBrk="1" hangingPunct="1">
              <a:lnSpc>
                <a:spcPct val="80000"/>
              </a:lnSpc>
            </a:pPr>
            <a:endParaRPr lang="en-US" sz="900" dirty="0" smtClean="0"/>
          </a:p>
          <a:p>
            <a:pPr eaLnBrk="1" hangingPunct="1">
              <a:lnSpc>
                <a:spcPct val="80000"/>
              </a:lnSpc>
            </a:pPr>
            <a:endParaRPr lang="en-US" sz="900" dirty="0" smtClean="0"/>
          </a:p>
          <a:p>
            <a:pPr eaLnBrk="1" hangingPunct="1">
              <a:lnSpc>
                <a:spcPct val="80000"/>
              </a:lnSpc>
            </a:pPr>
            <a:r>
              <a:rPr lang="en-US" sz="900" u="sng" dirty="0" smtClean="0"/>
              <a:t>Between Groups</a:t>
            </a:r>
            <a:r>
              <a:rPr lang="en-US" sz="900" dirty="0" smtClean="0"/>
              <a:t>:</a:t>
            </a:r>
          </a:p>
          <a:p>
            <a:pPr eaLnBrk="1" hangingPunct="1">
              <a:lnSpc>
                <a:spcPct val="80000"/>
              </a:lnSpc>
            </a:pPr>
            <a:endParaRPr lang="en-US" sz="900" dirty="0" smtClean="0"/>
          </a:p>
          <a:p>
            <a:pPr eaLnBrk="1" hangingPunct="1">
              <a:lnSpc>
                <a:spcPct val="80000"/>
              </a:lnSpc>
            </a:pPr>
            <a:r>
              <a:rPr lang="en-US" sz="900" dirty="0" smtClean="0"/>
              <a:t>Divide the class into two groups.  Have Group one prepare a two column answer sheet labeled unpleasant and pleasant.  Have the other group label theirs E/G yes or no.  Read the list at about 2 seconds/word.  Then give a recall task.  This works intentionally or incidentally.</a:t>
            </a:r>
          </a:p>
          <a:p>
            <a:pPr eaLnBrk="1" hangingPunct="1">
              <a:lnSpc>
                <a:spcPct val="80000"/>
              </a:lnSpc>
            </a:pPr>
            <a:endParaRPr lang="en-US" sz="900" dirty="0" smtClean="0"/>
          </a:p>
          <a:p>
            <a:pPr eaLnBrk="1" hangingPunct="1">
              <a:lnSpc>
                <a:spcPct val="80000"/>
              </a:lnSpc>
            </a:pPr>
            <a:r>
              <a:rPr lang="en-US" sz="900" dirty="0" smtClean="0"/>
              <a:t>1.  Evening	13.  Cold</a:t>
            </a:r>
          </a:p>
          <a:p>
            <a:pPr eaLnBrk="1" hangingPunct="1">
              <a:lnSpc>
                <a:spcPct val="80000"/>
              </a:lnSpc>
            </a:pPr>
            <a:r>
              <a:rPr lang="en-US" sz="900" dirty="0" smtClean="0"/>
              <a:t>2.  Country	14.  Love</a:t>
            </a:r>
          </a:p>
          <a:p>
            <a:pPr eaLnBrk="1" hangingPunct="1">
              <a:lnSpc>
                <a:spcPct val="80000"/>
              </a:lnSpc>
            </a:pPr>
            <a:r>
              <a:rPr lang="en-US" sz="900" dirty="0" smtClean="0"/>
              <a:t>3.  Salt	15.  Bargain</a:t>
            </a:r>
          </a:p>
          <a:p>
            <a:pPr eaLnBrk="1" hangingPunct="1">
              <a:lnSpc>
                <a:spcPct val="80000"/>
              </a:lnSpc>
            </a:pPr>
            <a:r>
              <a:rPr lang="en-US" sz="900" dirty="0" smtClean="0"/>
              <a:t>4.  Easy	16.  War</a:t>
            </a:r>
          </a:p>
          <a:p>
            <a:pPr eaLnBrk="1" hangingPunct="1">
              <a:lnSpc>
                <a:spcPct val="80000"/>
              </a:lnSpc>
            </a:pPr>
            <a:r>
              <a:rPr lang="en-US" sz="900" dirty="0" smtClean="0"/>
              <a:t>5.  Peace	17.  Hate</a:t>
            </a:r>
          </a:p>
          <a:p>
            <a:pPr eaLnBrk="1" hangingPunct="1">
              <a:lnSpc>
                <a:spcPct val="80000"/>
              </a:lnSpc>
            </a:pPr>
            <a:r>
              <a:rPr lang="en-US" sz="900" dirty="0" smtClean="0"/>
              <a:t>6.  Morning	18.  Wet</a:t>
            </a:r>
          </a:p>
          <a:p>
            <a:pPr eaLnBrk="1" hangingPunct="1">
              <a:lnSpc>
                <a:spcPct val="80000"/>
              </a:lnSpc>
            </a:pPr>
            <a:r>
              <a:rPr lang="en-US" sz="900" dirty="0" smtClean="0"/>
              <a:t>7.  Pretty	19.  Rich</a:t>
            </a:r>
          </a:p>
          <a:p>
            <a:pPr eaLnBrk="1" hangingPunct="1">
              <a:lnSpc>
                <a:spcPct val="80000"/>
              </a:lnSpc>
            </a:pPr>
            <a:r>
              <a:rPr lang="en-US" sz="900" dirty="0" smtClean="0"/>
              <a:t>8.  Expensive	20.  Nurse</a:t>
            </a:r>
          </a:p>
          <a:p>
            <a:pPr eaLnBrk="1" hangingPunct="1">
              <a:lnSpc>
                <a:spcPct val="80000"/>
              </a:lnSpc>
            </a:pPr>
            <a:r>
              <a:rPr lang="en-US" sz="900" dirty="0" smtClean="0"/>
              <a:t>9.  Poor	21.  Pepper</a:t>
            </a:r>
          </a:p>
          <a:p>
            <a:pPr eaLnBrk="1" hangingPunct="1">
              <a:lnSpc>
                <a:spcPct val="80000"/>
              </a:lnSpc>
            </a:pPr>
            <a:r>
              <a:rPr lang="en-US" sz="900" dirty="0" smtClean="0"/>
              <a:t>10.  Doctor	22.  Hard</a:t>
            </a:r>
          </a:p>
          <a:p>
            <a:pPr eaLnBrk="1" hangingPunct="1">
              <a:lnSpc>
                <a:spcPct val="80000"/>
              </a:lnSpc>
            </a:pPr>
            <a:r>
              <a:rPr lang="en-US" sz="900" dirty="0" smtClean="0"/>
              <a:t>11.  City	23.  Ugly</a:t>
            </a:r>
          </a:p>
          <a:p>
            <a:pPr eaLnBrk="1" hangingPunct="1">
              <a:lnSpc>
                <a:spcPct val="80000"/>
              </a:lnSpc>
            </a:pPr>
            <a:r>
              <a:rPr lang="en-US" sz="900" dirty="0" smtClean="0"/>
              <a:t>12.  Dry	24.  Hot</a:t>
            </a:r>
          </a:p>
          <a:p>
            <a:pPr eaLnBrk="1" hangingPunct="1">
              <a:lnSpc>
                <a:spcPct val="80000"/>
              </a:lnSpc>
            </a:pPr>
            <a:endParaRPr lang="en-US" sz="900" dirty="0" smtClean="0"/>
          </a:p>
          <a:p>
            <a:pPr eaLnBrk="1" hangingPunct="1">
              <a:lnSpc>
                <a:spcPct val="80000"/>
              </a:lnSpc>
            </a:pPr>
            <a:r>
              <a:rPr lang="en-US" sz="900" dirty="0" smtClean="0"/>
              <a:t>Now turn your paper over and write down as many words as you can recall.</a:t>
            </a:r>
          </a:p>
          <a:p>
            <a:pPr eaLnBrk="1" hangingPunct="1">
              <a:lnSpc>
                <a:spcPct val="80000"/>
              </a:lnSpc>
            </a:pPr>
            <a:endParaRPr lang="en-US" sz="900" dirty="0" smtClean="0"/>
          </a:p>
          <a:p>
            <a:pPr eaLnBrk="1" hangingPunct="1">
              <a:lnSpc>
                <a:spcPct val="80000"/>
              </a:lnSpc>
            </a:pPr>
            <a:r>
              <a:rPr lang="en-US" sz="900" dirty="0" smtClean="0"/>
              <a:t>Use a show of hands to see how many words each person recalled.  Also, ask if people noticed that the words were composed of associates.  This finding is very robust, and does not depend on incidental learning.</a:t>
            </a:r>
          </a:p>
        </p:txBody>
      </p:sp>
    </p:spTree>
    <p:extLst>
      <p:ext uri="{BB962C8B-B14F-4D97-AF65-F5344CB8AC3E}">
        <p14:creationId xmlns:p14="http://schemas.microsoft.com/office/powerpoint/2010/main" val="1346935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Long, effortful proces</a:t>
            </a:r>
            <a:r>
              <a:rPr lang="en-US" baseline="0" dirty="0" smtClean="0"/>
              <a:t>s to unlearn old strategies and learn more effective ones. No instant success. Can’t try it for one afternoon and expect to see success. Each student must find the best strategy for a particular topic. There will be setbacks in doing so. </a:t>
            </a:r>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30</a:t>
            </a:fld>
            <a:endParaRPr lang="en-US" dirty="0"/>
          </a:p>
        </p:txBody>
      </p:sp>
    </p:spTree>
    <p:extLst>
      <p:ext uri="{BB962C8B-B14F-4D97-AF65-F5344CB8AC3E}">
        <p14:creationId xmlns:p14="http://schemas.microsoft.com/office/powerpoint/2010/main" val="258997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smtClean="0"/>
              <a:t>Not all study is the same; some is useless and some is counterproductive</a:t>
            </a:r>
          </a:p>
          <a:p>
            <a:pPr marL="3429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smtClean="0"/>
              <a:t>Motivation without deep processing is ineffective</a:t>
            </a:r>
          </a:p>
          <a:p>
            <a:pPr marL="3429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smtClean="0"/>
              <a:t>The more I study, the more I learn</a:t>
            </a:r>
          </a:p>
          <a:p>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31</a:t>
            </a:fld>
            <a:endParaRPr lang="en-US" dirty="0"/>
          </a:p>
        </p:txBody>
      </p:sp>
    </p:spTree>
    <p:extLst>
      <p:ext uri="{BB962C8B-B14F-4D97-AF65-F5344CB8AC3E}">
        <p14:creationId xmlns:p14="http://schemas.microsoft.com/office/powerpoint/2010/main" val="3334331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Teachers matter</a:t>
            </a:r>
            <a:r>
              <a:rPr lang="en-US" baseline="0" dirty="0" smtClean="0"/>
              <a:t> and matter greatly</a:t>
            </a:r>
          </a:p>
          <a:p>
            <a:pPr lvl="1">
              <a:lnSpc>
                <a:spcPct val="120000"/>
              </a:lnSpc>
            </a:pPr>
            <a:r>
              <a:rPr lang="en-US" sz="2400" dirty="0" smtClean="0"/>
              <a:t>What does this activity make students think about? </a:t>
            </a:r>
          </a:p>
          <a:p>
            <a:pPr lvl="1">
              <a:lnSpc>
                <a:spcPct val="120000"/>
              </a:lnSpc>
            </a:pPr>
            <a:r>
              <a:rPr lang="en-US" sz="2400" dirty="0" smtClean="0"/>
              <a:t>A badly designed assignment isn’t just useless, it can undermine learning</a:t>
            </a:r>
            <a:endParaRPr lang="en-US" dirty="0" smtClean="0"/>
          </a:p>
          <a:p>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32</a:t>
            </a:fld>
            <a:endParaRPr lang="en-US" dirty="0"/>
          </a:p>
        </p:txBody>
      </p:sp>
    </p:spTree>
    <p:extLst>
      <p:ext uri="{BB962C8B-B14F-4D97-AF65-F5344CB8AC3E}">
        <p14:creationId xmlns:p14="http://schemas.microsoft.com/office/powerpoint/2010/main" val="2086094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These properties lead to development of connected understanding</a:t>
            </a:r>
          </a:p>
          <a:p>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33</a:t>
            </a:fld>
            <a:endParaRPr lang="en-US" dirty="0"/>
          </a:p>
        </p:txBody>
      </p:sp>
    </p:spTree>
    <p:extLst>
      <p:ext uri="{BB962C8B-B14F-4D97-AF65-F5344CB8AC3E}">
        <p14:creationId xmlns:p14="http://schemas.microsoft.com/office/powerpoint/2010/main" val="3782540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educational terms with</a:t>
            </a:r>
            <a:r>
              <a:rPr lang="en-US" baseline="0" dirty="0" smtClean="0"/>
              <a:t> no exact psychological meaning. Already dealt with fact that engagement and active learning are not guarantees of learning. </a:t>
            </a:r>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36</a:t>
            </a:fld>
            <a:endParaRPr lang="en-US" dirty="0"/>
          </a:p>
        </p:txBody>
      </p:sp>
    </p:spTree>
    <p:extLst>
      <p:ext uri="{BB962C8B-B14F-4D97-AF65-F5344CB8AC3E}">
        <p14:creationId xmlns:p14="http://schemas.microsoft.com/office/powerpoint/2010/main" val="2039494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a:t>
            </a:r>
            <a:r>
              <a:rPr lang="en-US" baseline="0" dirty="0" smtClean="0"/>
              <a:t> people didn’t even try because it was too hard and you didn’t think it was worth the effort? What do you do when students tell you that? </a:t>
            </a:r>
          </a:p>
          <a:p>
            <a:endParaRPr lang="en-US" baseline="0" dirty="0" smtClean="0"/>
          </a:p>
          <a:p>
            <a:r>
              <a:rPr lang="en-US" baseline="0" dirty="0" smtClean="0"/>
              <a:t>Piece of advice: Study Harder! How useful is that? Not useful, but we tell students that all the time. </a:t>
            </a:r>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41</a:t>
            </a:fld>
            <a:endParaRPr lang="en-US" dirty="0"/>
          </a:p>
        </p:txBody>
      </p:sp>
    </p:spTree>
    <p:extLst>
      <p:ext uri="{BB962C8B-B14F-4D97-AF65-F5344CB8AC3E}">
        <p14:creationId xmlns:p14="http://schemas.microsoft.com/office/powerpoint/2010/main" val="1851907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Only the ACT reports </a:t>
            </a:r>
            <a:r>
              <a:rPr lang="en-US" sz="1200" b="1" i="0" u="none" strike="noStrike" kern="1200" baseline="0" dirty="0" smtClean="0">
                <a:solidFill>
                  <a:schemeClr val="tx1"/>
                </a:solidFill>
                <a:latin typeface="+mn-lt"/>
                <a:ea typeface="+mn-ea"/>
                <a:cs typeface="+mn-cs"/>
              </a:rPr>
              <a:t>College Readiness Benchmark Scores </a:t>
            </a:r>
            <a:r>
              <a:rPr lang="en-US" sz="1200" b="0" i="0" u="none" strike="noStrike" kern="1200" baseline="0" dirty="0" smtClean="0">
                <a:solidFill>
                  <a:schemeClr val="tx1"/>
                </a:solidFill>
                <a:latin typeface="+mn-lt"/>
                <a:ea typeface="+mn-ea"/>
                <a:cs typeface="+mn-cs"/>
              </a:rPr>
              <a:t>– A benchmark score is the minimum score needed on an ACT subject-area test to indicate a 50% chance of obtaining a B or higher or about a 75% chance of obtaining a C or higher in the corresponding credit-bearing college courses, which include English Composition, Algebra, Social Science and Biology. These scores were empirically derived based on the actual performance of students in college. The College Readiness Benchmark Scores, updated for 2013, are:	</a:t>
            </a:r>
          </a:p>
          <a:p>
            <a:endParaRPr lang="en-US" dirty="0" smtClean="0"/>
          </a:p>
          <a:p>
            <a:endParaRPr lang="en-US" dirty="0" smtClean="0"/>
          </a:p>
          <a:p>
            <a:r>
              <a:rPr lang="en-US" sz="1200" b="1" i="0" u="none" strike="noStrike" kern="1200" baseline="0" dirty="0" smtClean="0">
                <a:solidFill>
                  <a:schemeClr val="tx1"/>
                </a:solidFill>
                <a:latin typeface="+mn-lt"/>
                <a:ea typeface="+mn-ea"/>
                <a:cs typeface="+mn-cs"/>
              </a:rPr>
              <a:t>College Course/Course Area</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ACT Test</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Benchmark Score</a:t>
            </a:r>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English Composition		English	18	</a:t>
            </a:r>
          </a:p>
          <a:p>
            <a:r>
              <a:rPr lang="en-US" sz="1200" b="0" i="0" u="none" strike="noStrike" kern="1200" baseline="0" dirty="0" smtClean="0">
                <a:solidFill>
                  <a:schemeClr val="tx1"/>
                </a:solidFill>
                <a:latin typeface="+mn-lt"/>
                <a:ea typeface="+mn-ea"/>
                <a:cs typeface="+mn-cs"/>
              </a:rPr>
              <a:t>Algebra			Mathematics	22	</a:t>
            </a:r>
          </a:p>
          <a:p>
            <a:r>
              <a:rPr lang="en-US" sz="1200" b="0" i="0" u="none" strike="noStrike" kern="1200" baseline="0" dirty="0" smtClean="0">
                <a:solidFill>
                  <a:schemeClr val="tx1"/>
                </a:solidFill>
                <a:latin typeface="+mn-lt"/>
                <a:ea typeface="+mn-ea"/>
                <a:cs typeface="+mn-cs"/>
              </a:rPr>
              <a:t>Social Sciences		Reading	22	</a:t>
            </a:r>
          </a:p>
          <a:p>
            <a:r>
              <a:rPr lang="en-US" sz="1200" b="0" i="0" u="none" strike="noStrike" kern="1200" baseline="0" dirty="0" smtClean="0">
                <a:solidFill>
                  <a:schemeClr val="tx1"/>
                </a:solidFill>
                <a:latin typeface="+mn-lt"/>
                <a:ea typeface="+mn-ea"/>
                <a:cs typeface="+mn-cs"/>
              </a:rPr>
              <a:t>Biology			Science	23	</a:t>
            </a:r>
          </a:p>
          <a:p>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7</a:t>
            </a:fld>
            <a:endParaRPr lang="en-US" dirty="0"/>
          </a:p>
        </p:txBody>
      </p:sp>
    </p:spTree>
    <p:extLst>
      <p:ext uri="{BB962C8B-B14F-4D97-AF65-F5344CB8AC3E}">
        <p14:creationId xmlns:p14="http://schemas.microsoft.com/office/powerpoint/2010/main" val="1966374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a:t>
            </a:r>
            <a:r>
              <a:rPr lang="en-US" baseline="0" dirty="0" smtClean="0"/>
              <a:t> complete a task successfully but learn nothing from it if it took all of cognitive load. Schema formation is effortful.</a:t>
            </a:r>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42</a:t>
            </a:fld>
            <a:endParaRPr lang="en-US" dirty="0"/>
          </a:p>
        </p:txBody>
      </p:sp>
    </p:spTree>
    <p:extLst>
      <p:ext uri="{BB962C8B-B14F-4D97-AF65-F5344CB8AC3E}">
        <p14:creationId xmlns:p14="http://schemas.microsoft.com/office/powerpoint/2010/main" val="3133961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Practice</a:t>
            </a:r>
            <a:r>
              <a:rPr lang="en-US" baseline="0" dirty="0" smtClean="0"/>
              <a:t> beyond simple competence. More than students think necessary. Math</a:t>
            </a:r>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45</a:t>
            </a:fld>
            <a:endParaRPr lang="en-US" dirty="0"/>
          </a:p>
        </p:txBody>
      </p:sp>
    </p:spTree>
    <p:extLst>
      <p:ext uri="{BB962C8B-B14F-4D97-AF65-F5344CB8AC3E}">
        <p14:creationId xmlns:p14="http://schemas.microsoft.com/office/powerpoint/2010/main" val="3695999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Cannot define good teaching by method used. </a:t>
            </a:r>
          </a:p>
          <a:p>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47</a:t>
            </a:fld>
            <a:endParaRPr lang="en-US" dirty="0"/>
          </a:p>
        </p:txBody>
      </p:sp>
    </p:spTree>
    <p:extLst>
      <p:ext uri="{BB962C8B-B14F-4D97-AF65-F5344CB8AC3E}">
        <p14:creationId xmlns:p14="http://schemas.microsoft.com/office/powerpoint/2010/main" val="10720996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D727DC-7F50-4774-B3BE-BCCD11B0D0F8}" type="slidenum">
              <a:rPr lang="en-US" altLang="en-US"/>
              <a:pPr/>
              <a:t>48</a:t>
            </a:fld>
            <a:endParaRPr lang="en-US"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extLst>
      <p:ext uri="{BB962C8B-B14F-4D97-AF65-F5344CB8AC3E}">
        <p14:creationId xmlns:p14="http://schemas.microsoft.com/office/powerpoint/2010/main" val="2946094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There is no pedagogy that can’t go wrong</a:t>
            </a:r>
          </a:p>
          <a:p>
            <a:pPr lvl="1"/>
            <a:r>
              <a:rPr lang="en-US" dirty="0" smtClean="0"/>
              <a:t>There is no pedagogy that a great teacher can’t figure out how to make successful</a:t>
            </a:r>
          </a:p>
          <a:p>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49</a:t>
            </a:fld>
            <a:endParaRPr lang="en-US" dirty="0"/>
          </a:p>
        </p:txBody>
      </p:sp>
    </p:spTree>
    <p:extLst>
      <p:ext uri="{BB962C8B-B14F-4D97-AF65-F5344CB8AC3E}">
        <p14:creationId xmlns:p14="http://schemas.microsoft.com/office/powerpoint/2010/main" val="3714217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Levels of Processing and orienting tasks</a:t>
            </a:r>
          </a:p>
          <a:p>
            <a:pPr lvl="1"/>
            <a:r>
              <a:rPr lang="en-US" dirty="0" smtClean="0"/>
              <a:t>Cognitive Load</a:t>
            </a:r>
          </a:p>
          <a:p>
            <a:pPr lvl="1"/>
            <a:r>
              <a:rPr lang="en-US" dirty="0" smtClean="0"/>
              <a:t>Must keep them in balance</a:t>
            </a:r>
          </a:p>
          <a:p>
            <a:pPr lvl="1"/>
            <a:r>
              <a:rPr lang="en-US" dirty="0" smtClean="0"/>
              <a:t>No single  best teaching method</a:t>
            </a:r>
          </a:p>
          <a:p>
            <a:pPr lvl="1"/>
            <a:r>
              <a:rPr lang="en-US" dirty="0" smtClean="0"/>
              <a:t>Requires constant monitoring and adjustments</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50</a:t>
            </a:fld>
            <a:endParaRPr lang="en-US" dirty="0"/>
          </a:p>
        </p:txBody>
      </p:sp>
    </p:spTree>
    <p:extLst>
      <p:ext uri="{BB962C8B-B14F-4D97-AF65-F5344CB8AC3E}">
        <p14:creationId xmlns:p14="http://schemas.microsoft.com/office/powerpoint/2010/main" val="3637271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students will struggle academically in their first year of college</a:t>
            </a:r>
          </a:p>
          <a:p>
            <a:pPr lvl="1"/>
            <a:r>
              <a:rPr lang="en-US" dirty="0" smtClean="0"/>
              <a:t>Culture of access vs. culture of completion</a:t>
            </a:r>
          </a:p>
          <a:p>
            <a:r>
              <a:rPr lang="en-US" dirty="0" smtClean="0"/>
              <a:t>Overconfidence may hinder their recognition and willingness to try to make the necessary changes</a:t>
            </a:r>
          </a:p>
          <a:p>
            <a:r>
              <a:rPr lang="en-US" dirty="0" smtClean="0"/>
              <a:t>Even when willing to change, they do not know what changes to make (or not make)</a:t>
            </a:r>
          </a:p>
          <a:p>
            <a:r>
              <a:rPr lang="en-US" dirty="0" smtClean="0"/>
              <a:t>Some percentage of these students will not succeed in college even though they have the ability to do so</a:t>
            </a:r>
          </a:p>
          <a:p>
            <a:pPr lvl="1"/>
            <a:r>
              <a:rPr lang="en-US" dirty="0" smtClean="0"/>
              <a:t>A larger percentage will perform poorly as they adjust to college level study</a:t>
            </a:r>
          </a:p>
          <a:p>
            <a:endParaRPr lang="fr-FR"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8</a:t>
            </a:fld>
            <a:endParaRPr lang="en-US" dirty="0"/>
          </a:p>
        </p:txBody>
      </p:sp>
    </p:spTree>
    <p:extLst>
      <p:ext uri="{BB962C8B-B14F-4D97-AF65-F5344CB8AC3E}">
        <p14:creationId xmlns:p14="http://schemas.microsoft.com/office/powerpoint/2010/main" val="3920784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beliefs are reflected here? Overconfidence. Lack of metacognitive understanding.</a:t>
            </a:r>
            <a:r>
              <a:rPr lang="en-US" baseline="0" dirty="0" smtClean="0"/>
              <a:t> On number 2, had never come to see me; had never come to review exam. Misconception of effort and relation to grade. May not be doing the right kind of effort. Not doing well so don’t want to go to class. A response to failure that will lead to more failure. </a:t>
            </a:r>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9</a:t>
            </a:fld>
            <a:endParaRPr lang="en-US" dirty="0"/>
          </a:p>
        </p:txBody>
      </p:sp>
    </p:spTree>
    <p:extLst>
      <p:ext uri="{BB962C8B-B14F-4D97-AF65-F5344CB8AC3E}">
        <p14:creationId xmlns:p14="http://schemas.microsoft.com/office/powerpoint/2010/main" val="3398757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a:p>
            <a:pPr lvl="1"/>
            <a:r>
              <a:rPr lang="en-US" dirty="0" smtClean="0"/>
              <a:t>If To present information that students are solely responsible for learning</a:t>
            </a:r>
          </a:p>
          <a:p>
            <a:pPr marL="628650" lvl="1" indent="-171450">
              <a:buFont typeface="Arial" pitchFamily="34" charset="0"/>
              <a:buChar char="•"/>
            </a:pPr>
            <a:r>
              <a:rPr lang="en-US" baseline="0" dirty="0" smtClean="0"/>
              <a:t>Teaching is easy, it only takes content knowledge, no special training. </a:t>
            </a:r>
          </a:p>
          <a:p>
            <a:pPr marL="628650" lvl="1" indent="-171450">
              <a:buFont typeface="Arial" pitchFamily="34" charset="0"/>
              <a:buChar char="•"/>
            </a:pPr>
            <a:r>
              <a:rPr lang="en-US" baseline="0" dirty="0" smtClean="0"/>
              <a:t>Be accurate, organized and interesting. </a:t>
            </a:r>
            <a:endParaRPr lang="en-US" dirty="0" smtClean="0"/>
          </a:p>
          <a:p>
            <a:pPr marL="628650" lvl="1" indent="-171450">
              <a:buFont typeface="Arial" pitchFamily="34" charset="0"/>
              <a:buChar char="•"/>
            </a:pPr>
            <a:r>
              <a:rPr lang="en-US" dirty="0" smtClean="0"/>
              <a:t>student adjustment to college level work is not the teacher’s problem</a:t>
            </a:r>
          </a:p>
          <a:p>
            <a:pPr marL="628650" lvl="1" indent="-171450">
              <a:buFont typeface="Arial" pitchFamily="34" charset="0"/>
              <a:buChar char="•"/>
            </a:pPr>
            <a:r>
              <a:rPr lang="en-US" dirty="0" smtClean="0"/>
              <a:t>The teacher cannot or should not influence learning (watering down)</a:t>
            </a:r>
          </a:p>
          <a:p>
            <a:pPr marL="628650" lvl="1" indent="-171450">
              <a:buFont typeface="Arial" pitchFamily="34" charset="0"/>
              <a:buChar char="•"/>
            </a:pPr>
            <a:r>
              <a:rPr lang="en-US" dirty="0" smtClean="0"/>
              <a:t>Good</a:t>
            </a:r>
            <a:r>
              <a:rPr lang="en-US" baseline="0" dirty="0" smtClean="0"/>
              <a:t> teachers are popular, easy, or funny</a:t>
            </a:r>
            <a:endParaRPr lang="en-US" dirty="0" smtClean="0"/>
          </a:p>
          <a:p>
            <a:endParaRPr lang="en-US" dirty="0" smtClean="0"/>
          </a:p>
          <a:p>
            <a:pPr>
              <a:buNone/>
            </a:pPr>
            <a:r>
              <a:rPr lang="en-US" dirty="0" smtClean="0"/>
              <a:t>Or</a:t>
            </a:r>
          </a:p>
          <a:p>
            <a:r>
              <a:rPr lang="en-US" dirty="0" smtClean="0"/>
              <a:t>To develop a sophisticated, useful, and generative level of understanding on the part of the students</a:t>
            </a:r>
          </a:p>
          <a:p>
            <a:pPr marL="628650" lvl="1" indent="-171450">
              <a:buFont typeface="Arial" pitchFamily="34" charset="0"/>
              <a:buChar char="•"/>
            </a:pPr>
            <a:r>
              <a:rPr lang="en-US" dirty="0" smtClean="0"/>
              <a:t>Define success in terms of student learning</a:t>
            </a:r>
          </a:p>
          <a:p>
            <a:pPr marL="628650" lvl="1" indent="-171450">
              <a:buFont typeface="Arial" pitchFamily="34" charset="0"/>
              <a:buChar char="•"/>
            </a:pPr>
            <a:r>
              <a:rPr lang="en-US" dirty="0" smtClean="0"/>
              <a:t>In which case student adjustment to college level work is the teacher’s problem</a:t>
            </a:r>
          </a:p>
          <a:p>
            <a:pPr marL="628650" lvl="1" indent="-171450">
              <a:buFont typeface="Arial" pitchFamily="34" charset="0"/>
              <a:buChar char="•"/>
            </a:pPr>
            <a:r>
              <a:rPr lang="en-US" dirty="0" smtClean="0"/>
              <a:t>Teachers share responsibility for student learning</a:t>
            </a:r>
          </a:p>
          <a:p>
            <a:pPr marL="628650" lvl="1" indent="-171450">
              <a:buFont typeface="Arial" pitchFamily="34" charset="0"/>
              <a:buChar char="•"/>
            </a:pPr>
            <a:r>
              <a:rPr lang="en-US" dirty="0" smtClean="0"/>
              <a:t>Teaching</a:t>
            </a:r>
            <a:r>
              <a:rPr lang="en-US" baseline="0" dirty="0" smtClean="0"/>
              <a:t> becomes a difficult skill</a:t>
            </a:r>
            <a:endParaRPr lang="en-US" dirty="0" smtClean="0"/>
          </a:p>
          <a:p>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10</a:t>
            </a:fld>
            <a:endParaRPr lang="en-US" dirty="0"/>
          </a:p>
        </p:txBody>
      </p:sp>
    </p:spTree>
    <p:extLst>
      <p:ext uri="{BB962C8B-B14F-4D97-AF65-F5344CB8AC3E}">
        <p14:creationId xmlns:p14="http://schemas.microsoft.com/office/powerpoint/2010/main" val="2611062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Both Students and Teachers often base their actions on untested assumptions, informal intuition, and faulty beliefs about how people learn</a:t>
            </a:r>
            <a:br>
              <a:rPr lang="en-US" dirty="0" smtClean="0"/>
            </a:br>
            <a:r>
              <a:rPr lang="en-US" dirty="0" smtClean="0"/>
              <a:t/>
            </a:r>
            <a:br>
              <a:rPr lang="en-US" dirty="0" smtClean="0"/>
            </a:br>
            <a:r>
              <a:rPr lang="en-US" dirty="0" smtClean="0"/>
              <a:t>These misconceptions undermine student learning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Talk</a:t>
            </a:r>
            <a:r>
              <a:rPr lang="en-US" baseline="0" dirty="0" smtClean="0"/>
              <a:t> about common misconceptions of teachers and students</a:t>
            </a:r>
            <a:endParaRPr lang="en-US" dirty="0" smtClean="0"/>
          </a:p>
          <a:p>
            <a:endParaRPr lang="en-US" dirty="0" smtClean="0"/>
          </a:p>
          <a:p>
            <a:r>
              <a:rPr lang="en-US" dirty="0" smtClean="0"/>
              <a:t>Not</a:t>
            </a:r>
            <a:r>
              <a:rPr lang="en-US" baseline="0" dirty="0" smtClean="0"/>
              <a:t> just about content like remediation </a:t>
            </a:r>
            <a:endParaRPr lang="en-US" dirty="0" smtClean="0"/>
          </a:p>
        </p:txBody>
      </p:sp>
      <p:sp>
        <p:nvSpPr>
          <p:cNvPr id="4" name="Slide Number Placeholder 3"/>
          <p:cNvSpPr>
            <a:spLocks noGrp="1"/>
          </p:cNvSpPr>
          <p:nvPr>
            <p:ph type="sldNum" sz="quarter" idx="10"/>
          </p:nvPr>
        </p:nvSpPr>
        <p:spPr/>
        <p:txBody>
          <a:bodyPr/>
          <a:lstStyle/>
          <a:p>
            <a:fld id="{3D41E104-0894-4C6C-B238-1CCE9C85F279}" type="slidenum">
              <a:rPr lang="en-US" smtClean="0"/>
              <a:pPr/>
              <a:t>11</a:t>
            </a:fld>
            <a:endParaRPr lang="en-US" dirty="0"/>
          </a:p>
        </p:txBody>
      </p:sp>
    </p:spTree>
    <p:extLst>
      <p:ext uri="{BB962C8B-B14F-4D97-AF65-F5344CB8AC3E}">
        <p14:creationId xmlns:p14="http://schemas.microsoft.com/office/powerpoint/2010/main" val="1768932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pitchFamily="34" charset="0"/>
              <a:buChar char="•"/>
            </a:pPr>
            <a:r>
              <a:rPr lang="en-US" sz="1200" dirty="0" smtClean="0"/>
              <a:t>Student preconceptions about college advice</a:t>
            </a:r>
          </a:p>
          <a:p>
            <a:pPr marL="457200" indent="-457200">
              <a:buFont typeface="Arial" pitchFamily="34" charset="0"/>
              <a:buChar char="•"/>
            </a:pPr>
            <a:r>
              <a:rPr lang="en-US" sz="1200" dirty="0" smtClean="0"/>
              <a:t>Students expect to be lectured to about how hard college is going to be and how hard they will have to work.</a:t>
            </a:r>
          </a:p>
          <a:p>
            <a:r>
              <a:rPr lang="en-US" dirty="0" smtClean="0"/>
              <a:t>“I’m a college professor and you better study hard because college is tough!”</a:t>
            </a:r>
          </a:p>
          <a:p>
            <a:pPr lvl="1"/>
            <a:r>
              <a:rPr lang="en-US" dirty="0" smtClean="0"/>
              <a:t>“Look to your left…”</a:t>
            </a:r>
          </a:p>
          <a:p>
            <a:pPr lvl="1"/>
            <a:r>
              <a:rPr lang="en-US" dirty="0" smtClean="0"/>
              <a:t>e.g. space out learning; serial position; study in same place you will be tested</a:t>
            </a:r>
          </a:p>
          <a:p>
            <a:pPr lvl="1"/>
            <a:r>
              <a:rPr lang="en-US" dirty="0" smtClean="0"/>
              <a:t>Not a recipe for best way to study</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13</a:t>
            </a:fld>
            <a:endParaRPr lang="en-US" dirty="0"/>
          </a:p>
        </p:txBody>
      </p:sp>
    </p:spTree>
    <p:extLst>
      <p:ext uri="{BB962C8B-B14F-4D97-AF65-F5344CB8AC3E}">
        <p14:creationId xmlns:p14="http://schemas.microsoft.com/office/powerpoint/2010/main" val="18462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dirty="0" smtClean="0"/>
              <a:t>Typical beliefs or comments: “One good reading is enough” or “I read 8 chapters last night” </a:t>
            </a:r>
          </a:p>
          <a:p>
            <a:pPr>
              <a:lnSpc>
                <a:spcPct val="90000"/>
              </a:lnSpc>
            </a:pPr>
            <a:r>
              <a:rPr lang="en-US" dirty="0" smtClean="0"/>
              <a:t>You learn more during review than you do at initial reading </a:t>
            </a:r>
          </a:p>
          <a:p>
            <a:pPr>
              <a:lnSpc>
                <a:spcPct val="90000"/>
              </a:lnSpc>
            </a:pPr>
            <a:r>
              <a:rPr lang="en-US" dirty="0" smtClean="0"/>
              <a:t>Students, especially weak students, grossly underestimate the time required to complete assignments</a:t>
            </a:r>
          </a:p>
          <a:p>
            <a:pPr>
              <a:lnSpc>
                <a:spcPct val="90000"/>
              </a:lnSpc>
            </a:pPr>
            <a:r>
              <a:rPr lang="en-US" dirty="0" smtClean="0"/>
              <a:t>As a result, they start studying or working on assignments too late</a:t>
            </a:r>
          </a:p>
          <a:p>
            <a:endParaRPr lang="en-US" dirty="0" smtClean="0"/>
          </a:p>
          <a:p>
            <a:pPr eaLnBrk="1" hangingPunct="1">
              <a:lnSpc>
                <a:spcPct val="90000"/>
              </a:lnSpc>
            </a:pPr>
            <a:r>
              <a:rPr lang="en-US" sz="1200" dirty="0" smtClean="0"/>
              <a:t>I do it all the time, so I must be good at it</a:t>
            </a:r>
          </a:p>
          <a:p>
            <a:pPr eaLnBrk="1" hangingPunct="1">
              <a:lnSpc>
                <a:spcPct val="90000"/>
              </a:lnSpc>
            </a:pPr>
            <a:r>
              <a:rPr lang="en-US" sz="1200" dirty="0" smtClean="0"/>
              <a:t>Study while monitoring texts, checking </a:t>
            </a:r>
            <a:r>
              <a:rPr lang="en-US" sz="1200" dirty="0" err="1" smtClean="0"/>
              <a:t>facebook</a:t>
            </a:r>
            <a:r>
              <a:rPr lang="en-US" sz="1200" dirty="0" smtClean="0"/>
              <a:t>, watching videos, carrying on conversations</a:t>
            </a:r>
          </a:p>
          <a:p>
            <a:pPr eaLnBrk="1" hangingPunct="1">
              <a:lnSpc>
                <a:spcPct val="90000"/>
              </a:lnSpc>
            </a:pPr>
            <a:r>
              <a:rPr lang="en-US" sz="1200" dirty="0" smtClean="0"/>
              <a:t>Any distraction takes away from our ability to concentrate and learn</a:t>
            </a:r>
          </a:p>
          <a:p>
            <a:pPr eaLnBrk="1" hangingPunct="1">
              <a:lnSpc>
                <a:spcPct val="90000"/>
              </a:lnSpc>
            </a:pPr>
            <a:r>
              <a:rPr lang="en-US" sz="1200" dirty="0" smtClean="0"/>
              <a:t>Virtually no one is good at multitasking</a:t>
            </a:r>
          </a:p>
          <a:p>
            <a:endParaRPr lang="en-US" dirty="0" smtClean="0"/>
          </a:p>
          <a:p>
            <a:pPr>
              <a:lnSpc>
                <a:spcPct val="90000"/>
              </a:lnSpc>
            </a:pPr>
            <a:r>
              <a:rPr lang="en-US" dirty="0" smtClean="0"/>
              <a:t>Typical beliefs and comments: </a:t>
            </a:r>
          </a:p>
          <a:p>
            <a:pPr lvl="1">
              <a:lnSpc>
                <a:spcPct val="90000"/>
              </a:lnSpc>
            </a:pPr>
            <a:r>
              <a:rPr lang="en-US" dirty="0" smtClean="0"/>
              <a:t>“I’m bad at math.” </a:t>
            </a:r>
          </a:p>
          <a:p>
            <a:pPr lvl="1">
              <a:lnSpc>
                <a:spcPct val="90000"/>
              </a:lnSpc>
            </a:pPr>
            <a:r>
              <a:rPr lang="en-US" dirty="0" smtClean="0"/>
              <a:t>“Maybe this time I’ll get lucky”</a:t>
            </a:r>
          </a:p>
          <a:p>
            <a:pPr lvl="1">
              <a:lnSpc>
                <a:spcPct val="90000"/>
              </a:lnSpc>
            </a:pPr>
            <a:r>
              <a:rPr lang="en-US" dirty="0" smtClean="0"/>
              <a:t>Belief in fixed intelligence, vs. malleable intelligence</a:t>
            </a:r>
          </a:p>
          <a:p>
            <a:pPr>
              <a:lnSpc>
                <a:spcPct val="90000"/>
              </a:lnSpc>
            </a:pPr>
            <a:r>
              <a:rPr lang="en-US" dirty="0" smtClean="0"/>
              <a:t>Often reinforced by feedback, “You are smart” or “Science is just not your thing”</a:t>
            </a:r>
          </a:p>
          <a:p>
            <a:endParaRPr lang="en-US" dirty="0" smtClean="0"/>
          </a:p>
          <a:p>
            <a:pPr>
              <a:lnSpc>
                <a:spcPct val="90000"/>
              </a:lnSpc>
            </a:pPr>
            <a:r>
              <a:rPr lang="en-US" sz="1200" dirty="0" smtClean="0"/>
              <a:t>Study by memorizing facts in isolation of each other</a:t>
            </a:r>
          </a:p>
          <a:p>
            <a:pPr eaLnBrk="1" hangingPunct="1">
              <a:lnSpc>
                <a:spcPct val="90000"/>
              </a:lnSpc>
            </a:pPr>
            <a:r>
              <a:rPr lang="en-US" sz="1200" dirty="0" smtClean="0"/>
              <a:t>Highlighting bolded terms in the text, then studying those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D41E104-0894-4C6C-B238-1CCE9C85F279}" type="slidenum">
              <a:rPr lang="en-US" smtClean="0"/>
              <a:pPr/>
              <a:t>15</a:t>
            </a:fld>
            <a:endParaRPr lang="en-US" dirty="0"/>
          </a:p>
        </p:txBody>
      </p:sp>
    </p:spTree>
    <p:extLst>
      <p:ext uri="{BB962C8B-B14F-4D97-AF65-F5344CB8AC3E}">
        <p14:creationId xmlns:p14="http://schemas.microsoft.com/office/powerpoint/2010/main" val="3281643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up driving and texting to find </a:t>
            </a:r>
            <a:r>
              <a:rPr lang="en-US" smtClean="0"/>
              <a:t>average text time. </a:t>
            </a:r>
            <a:endParaRPr lang="en-US"/>
          </a:p>
        </p:txBody>
      </p:sp>
      <p:sp>
        <p:nvSpPr>
          <p:cNvPr id="4" name="Slide Number Placeholder 3"/>
          <p:cNvSpPr>
            <a:spLocks noGrp="1"/>
          </p:cNvSpPr>
          <p:nvPr>
            <p:ph type="sldNum" sz="quarter" idx="10"/>
          </p:nvPr>
        </p:nvSpPr>
        <p:spPr/>
        <p:txBody>
          <a:bodyPr/>
          <a:lstStyle/>
          <a:p>
            <a:fld id="{3886A24A-750D-4AE0-AF4F-F9D1543B4E62}" type="slidenum">
              <a:rPr lang="en-US" smtClean="0"/>
              <a:t>16</a:t>
            </a:fld>
            <a:endParaRPr lang="en-US"/>
          </a:p>
        </p:txBody>
      </p:sp>
    </p:spTree>
    <p:extLst>
      <p:ext uri="{BB962C8B-B14F-4D97-AF65-F5344CB8AC3E}">
        <p14:creationId xmlns:p14="http://schemas.microsoft.com/office/powerpoint/2010/main" val="851362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0F7EB6-B352-47DD-8B22-637F13C4C8D8}" type="datetimeFigureOut">
              <a:rPr lang="en-US" smtClean="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15BFC0-9FC7-4C06-97FB-2BDA16DB585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0F7EB6-B352-47DD-8B22-637F13C4C8D8}" type="datetimeFigureOut">
              <a:rPr lang="en-US" smtClean="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15BFC0-9FC7-4C06-97FB-2BDA16DB585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0F7EB6-B352-47DD-8B22-637F13C4C8D8}" type="datetimeFigureOut">
              <a:rPr lang="en-US" smtClean="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15BFC0-9FC7-4C06-97FB-2BDA16DB585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0F7EB6-B352-47DD-8B22-637F13C4C8D8}" type="datetimeFigureOut">
              <a:rPr lang="en-US" smtClean="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15BFC0-9FC7-4C06-97FB-2BDA16DB585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0F7EB6-B352-47DD-8B22-637F13C4C8D8}" type="datetimeFigureOut">
              <a:rPr lang="en-US" smtClean="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15BFC0-9FC7-4C06-97FB-2BDA16DB585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0F7EB6-B352-47DD-8B22-637F13C4C8D8}" type="datetimeFigureOut">
              <a:rPr lang="en-US" smtClean="0"/>
              <a:pPr/>
              <a:t>7/16/2015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15BFC0-9FC7-4C06-97FB-2BDA16DB585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0F7EB6-B352-47DD-8B22-637F13C4C8D8}" type="datetimeFigureOut">
              <a:rPr lang="en-US" smtClean="0"/>
              <a:pPr/>
              <a:t>7/16/2015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15BFC0-9FC7-4C06-97FB-2BDA16DB585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0F7EB6-B352-47DD-8B22-637F13C4C8D8}" type="datetimeFigureOut">
              <a:rPr lang="en-US" smtClean="0"/>
              <a:pPr/>
              <a:t>7/16/2015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15BFC0-9FC7-4C06-97FB-2BDA16DB585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F7EB6-B352-47DD-8B22-637F13C4C8D8}" type="datetimeFigureOut">
              <a:rPr lang="en-US" smtClean="0"/>
              <a:pPr/>
              <a:t>7/16/2015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15BFC0-9FC7-4C06-97FB-2BDA16DB585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0F7EB6-B352-47DD-8B22-637F13C4C8D8}" type="datetimeFigureOut">
              <a:rPr lang="en-US" smtClean="0"/>
              <a:pPr/>
              <a:t>7/16/2015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15BFC0-9FC7-4C06-97FB-2BDA16DB585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0F7EB6-B352-47DD-8B22-637F13C4C8D8}" type="datetimeFigureOut">
              <a:rPr lang="en-US" smtClean="0"/>
              <a:pPr/>
              <a:t>7/16/2015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15BFC0-9FC7-4C06-97FB-2BDA16DB585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F7EB6-B352-47DD-8B22-637F13C4C8D8}" type="datetimeFigureOut">
              <a:rPr lang="en-US" smtClean="0"/>
              <a:pPr/>
              <a:t>7/16/2015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BFC0-9FC7-4C06-97FB-2BDA16DB585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lchew@samford.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amford.edu/how-to-stud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33400"/>
            <a:ext cx="7353640" cy="2199174"/>
          </a:xfrm>
        </p:spPr>
        <p:txBody>
          <a:bodyPr>
            <a:noAutofit/>
          </a:bodyPr>
          <a:lstStyle/>
          <a:p>
            <a:r>
              <a:rPr lang="en-US" sz="3600" dirty="0"/>
              <a:t>Improving Student Performance by Addressing Student and Teacher </a:t>
            </a:r>
            <a:br>
              <a:rPr lang="en-US" sz="3600" dirty="0"/>
            </a:br>
            <a:r>
              <a:rPr lang="en-US" sz="3600" dirty="0"/>
              <a:t>Misconceptions about Learning</a:t>
            </a:r>
          </a:p>
        </p:txBody>
      </p:sp>
      <p:sp>
        <p:nvSpPr>
          <p:cNvPr id="3" name="Subtitle 2"/>
          <p:cNvSpPr>
            <a:spLocks noGrp="1"/>
          </p:cNvSpPr>
          <p:nvPr>
            <p:ph type="subTitle" idx="1"/>
          </p:nvPr>
        </p:nvSpPr>
        <p:spPr>
          <a:xfrm>
            <a:off x="1143000" y="2590800"/>
            <a:ext cx="6858000" cy="1839426"/>
          </a:xfrm>
        </p:spPr>
        <p:txBody>
          <a:bodyPr>
            <a:normAutofit/>
          </a:bodyPr>
          <a:lstStyle/>
          <a:p>
            <a:r>
              <a:rPr lang="en-US" sz="3000" dirty="0">
                <a:solidFill>
                  <a:schemeClr val="tx1"/>
                </a:solidFill>
              </a:rPr>
              <a:t>Stephen L. Chew, PhD</a:t>
            </a:r>
          </a:p>
          <a:p>
            <a:r>
              <a:rPr lang="en-US" sz="2000" dirty="0">
                <a:solidFill>
                  <a:schemeClr val="tx1"/>
                </a:solidFill>
              </a:rPr>
              <a:t>Department of </a:t>
            </a:r>
            <a:r>
              <a:rPr lang="en-US" sz="2000" dirty="0" smtClean="0">
                <a:solidFill>
                  <a:schemeClr val="tx1"/>
                </a:solidFill>
              </a:rPr>
              <a:t>Psychology</a:t>
            </a:r>
          </a:p>
          <a:p>
            <a:r>
              <a:rPr lang="en-US" sz="2000" dirty="0" smtClean="0">
                <a:solidFill>
                  <a:schemeClr val="tx1"/>
                </a:solidFill>
              </a:rPr>
              <a:t>Samford University</a:t>
            </a:r>
            <a:endParaRPr lang="en-US" sz="2000" dirty="0">
              <a:solidFill>
                <a:schemeClr val="tx1"/>
              </a:solidFill>
            </a:endParaRPr>
          </a:p>
          <a:p>
            <a:r>
              <a:rPr lang="en-US" sz="2200" dirty="0">
                <a:hlinkClick r:id="rId2"/>
              </a:rPr>
              <a:t>slchew@samford.edu</a:t>
            </a:r>
            <a:r>
              <a:rPr lang="en-US" sz="2200" dirty="0"/>
              <a:t>  </a:t>
            </a:r>
            <a:r>
              <a:rPr lang="en-US" sz="2200" dirty="0">
                <a:solidFill>
                  <a:schemeClr val="tx1"/>
                </a:solidFill>
              </a:rPr>
              <a:t>Twitter: @</a:t>
            </a:r>
            <a:r>
              <a:rPr lang="en-US" sz="2200" dirty="0" err="1">
                <a:solidFill>
                  <a:schemeClr val="tx1"/>
                </a:solidFill>
              </a:rPr>
              <a:t>SChewPsych</a:t>
            </a:r>
            <a:endParaRPr lang="en-US" sz="2200" dirty="0">
              <a:solidFill>
                <a:schemeClr val="tx1"/>
              </a:solidFill>
            </a:endParaRPr>
          </a:p>
        </p:txBody>
      </p:sp>
      <p:sp>
        <p:nvSpPr>
          <p:cNvPr id="4" name="TextBox 3"/>
          <p:cNvSpPr txBox="1"/>
          <p:nvPr/>
        </p:nvSpPr>
        <p:spPr>
          <a:xfrm>
            <a:off x="3413225" y="4419600"/>
            <a:ext cx="2302233" cy="769441"/>
          </a:xfrm>
          <a:prstGeom prst="rect">
            <a:avLst/>
          </a:prstGeom>
          <a:noFill/>
        </p:spPr>
        <p:txBody>
          <a:bodyPr wrap="none" rtlCol="0">
            <a:spAutoFit/>
          </a:bodyPr>
          <a:lstStyle/>
          <a:p>
            <a:pPr algn="ctr"/>
            <a:r>
              <a:rPr lang="en-US" sz="2200" dirty="0" smtClean="0"/>
              <a:t>Xavier University</a:t>
            </a:r>
            <a:endParaRPr lang="en-US" sz="2200" dirty="0"/>
          </a:p>
          <a:p>
            <a:pPr algn="ctr"/>
            <a:r>
              <a:rPr lang="en-US" sz="2200" dirty="0" smtClean="0"/>
              <a:t>July 7, </a:t>
            </a:r>
            <a:r>
              <a:rPr lang="en-US" sz="2200" dirty="0"/>
              <a:t>2015</a:t>
            </a:r>
          </a:p>
        </p:txBody>
      </p:sp>
      <p:pic>
        <p:nvPicPr>
          <p:cNvPr id="6" name="Picture 5"/>
          <p:cNvPicPr/>
          <p:nvPr/>
        </p:nvPicPr>
        <p:blipFill>
          <a:blip r:embed="rId3" cstate="print"/>
          <a:srcRect/>
          <a:stretch>
            <a:fillRect/>
          </a:stretch>
        </p:blipFill>
        <p:spPr bwMode="auto">
          <a:xfrm>
            <a:off x="3618782" y="5664150"/>
            <a:ext cx="1944876" cy="736650"/>
          </a:xfrm>
          <a:prstGeom prst="rect">
            <a:avLst/>
          </a:prstGeom>
          <a:noFill/>
          <a:ln w="9525">
            <a:noFill/>
            <a:miter lim="800000"/>
            <a:headEnd/>
            <a:tailEnd/>
          </a:ln>
        </p:spPr>
      </p:pic>
    </p:spTree>
    <p:extLst>
      <p:ext uri="{BB962C8B-B14F-4D97-AF65-F5344CB8AC3E}">
        <p14:creationId xmlns:p14="http://schemas.microsoft.com/office/powerpoint/2010/main" val="2345245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Primary Goal of Teaching</a:t>
            </a:r>
            <a:endParaRPr lang="en-US" dirty="0"/>
          </a:p>
        </p:txBody>
      </p:sp>
      <p:sp>
        <p:nvSpPr>
          <p:cNvPr id="3" name="Content Placeholder 2"/>
          <p:cNvSpPr>
            <a:spLocks noGrp="1"/>
          </p:cNvSpPr>
          <p:nvPr>
            <p:ph idx="1"/>
          </p:nvPr>
        </p:nvSpPr>
        <p:spPr>
          <a:xfrm>
            <a:off x="457200" y="1447800"/>
            <a:ext cx="8305800" cy="5181600"/>
          </a:xfrm>
        </p:spPr>
        <p:txBody>
          <a:bodyPr>
            <a:normAutofit lnSpcReduction="10000"/>
          </a:bodyPr>
          <a:lstStyle/>
          <a:p>
            <a:pPr>
              <a:buNone/>
            </a:pPr>
            <a:r>
              <a:rPr lang="en-US" dirty="0" smtClean="0"/>
              <a:t>Either</a:t>
            </a:r>
          </a:p>
          <a:p>
            <a:r>
              <a:rPr lang="en-US" dirty="0" smtClean="0"/>
              <a:t>To present information that students are solely responsible for learning</a:t>
            </a:r>
          </a:p>
          <a:p>
            <a:pPr>
              <a:buNone/>
            </a:pPr>
            <a:r>
              <a:rPr lang="en-US" dirty="0" smtClean="0"/>
              <a:t>Or</a:t>
            </a:r>
          </a:p>
          <a:p>
            <a:r>
              <a:rPr lang="en-US" dirty="0" smtClean="0"/>
              <a:t>To develop a sophisticated, useful, and generative level of understanding on the part of the students</a:t>
            </a:r>
          </a:p>
          <a:p>
            <a:pPr>
              <a:buFont typeface="Wingdings" pitchFamily="2" charset="2"/>
              <a:buChar char="Ø"/>
            </a:pPr>
            <a:r>
              <a:rPr lang="en-US" dirty="0" smtClean="0"/>
              <a:t>Distinguish between teaching that makes it easy for students to learn vs. teaching that makes it easy to make a good grade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help students make a successful transition to college</a:t>
            </a:r>
            <a:endParaRPr lang="en-US" dirty="0"/>
          </a:p>
        </p:txBody>
      </p:sp>
      <p:sp>
        <p:nvSpPr>
          <p:cNvPr id="3" name="Content Placeholder 2"/>
          <p:cNvSpPr>
            <a:spLocks noGrp="1"/>
          </p:cNvSpPr>
          <p:nvPr>
            <p:ph idx="1"/>
          </p:nvPr>
        </p:nvSpPr>
        <p:spPr>
          <a:xfrm>
            <a:off x="457200" y="1676400"/>
            <a:ext cx="8229600" cy="4953000"/>
          </a:xfrm>
        </p:spPr>
        <p:txBody>
          <a:bodyPr>
            <a:normAutofit lnSpcReduction="10000"/>
          </a:bodyPr>
          <a:lstStyle/>
          <a:p>
            <a:r>
              <a:rPr lang="en-US" dirty="0" smtClean="0"/>
              <a:t>Remediation </a:t>
            </a:r>
          </a:p>
          <a:p>
            <a:r>
              <a:rPr lang="en-US" dirty="0" smtClean="0"/>
              <a:t>Teach them to adjust through college transition courses, advising, study skills centers, and other resources</a:t>
            </a:r>
          </a:p>
          <a:p>
            <a:pPr lvl="1"/>
            <a:r>
              <a:rPr lang="en-US" dirty="0" smtClean="0"/>
              <a:t>Personal and social adjustment; study “tips”, and time management</a:t>
            </a:r>
          </a:p>
          <a:p>
            <a:r>
              <a:rPr lang="en-US" dirty="0" smtClean="0"/>
              <a:t>Teach them how to be more effective learners by correcting misconceptions and teaching them cognitive principles of learning</a:t>
            </a:r>
          </a:p>
          <a:p>
            <a:endParaRPr lang="en-US" dirty="0"/>
          </a:p>
        </p:txBody>
      </p:sp>
      <p:sp>
        <p:nvSpPr>
          <p:cNvPr id="5" name="Title 3"/>
          <p:cNvSpPr txBox="1">
            <a:spLocks/>
          </p:cNvSpPr>
          <p:nvPr/>
        </p:nvSpPr>
        <p:spPr>
          <a:xfrm>
            <a:off x="650631" y="3828806"/>
            <a:ext cx="777240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143000"/>
          </a:xfrm>
        </p:spPr>
        <p:txBody>
          <a:bodyPr>
            <a:normAutofit fontScale="90000"/>
          </a:bodyPr>
          <a:lstStyle/>
          <a:p>
            <a:r>
              <a:rPr lang="en-US" sz="4000" dirty="0" smtClean="0"/>
              <a:t>Video Series: How to Get the Most Out of Studying</a:t>
            </a:r>
            <a:br>
              <a:rPr lang="en-US" sz="4000" dirty="0" smtClean="0"/>
            </a:br>
            <a:r>
              <a:rPr lang="en-US" sz="3200" dirty="0" smtClean="0"/>
              <a:t>http://www.samford.edu/how-to-study/ </a:t>
            </a:r>
            <a:endParaRPr lang="en-US"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514048" y="2590800"/>
            <a:ext cx="6115904" cy="3743848"/>
          </a:xfrm>
          <a:prstGeom prst="rect">
            <a:avLst/>
          </a:prstGeom>
          <a:noFill/>
          <a:ln w="9525">
            <a:noFill/>
            <a:miter lim="800000"/>
            <a:headEnd/>
            <a:tailEnd/>
          </a:ln>
          <a:effectLst/>
        </p:spPr>
      </p:pic>
    </p:spTree>
    <p:extLst>
      <p:ext uri="{BB962C8B-B14F-4D97-AF65-F5344CB8AC3E}">
        <p14:creationId xmlns:p14="http://schemas.microsoft.com/office/powerpoint/2010/main" val="2305594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dirty="0" smtClean="0"/>
              <a:t>The Challenges</a:t>
            </a:r>
            <a:endParaRPr lang="en-US" dirty="0"/>
          </a:p>
        </p:txBody>
      </p:sp>
      <p:sp>
        <p:nvSpPr>
          <p:cNvPr id="3" name="Content Placeholder 2"/>
          <p:cNvSpPr>
            <a:spLocks noGrp="1"/>
          </p:cNvSpPr>
          <p:nvPr>
            <p:ph idx="1"/>
          </p:nvPr>
        </p:nvSpPr>
        <p:spPr>
          <a:xfrm>
            <a:off x="457200" y="1371600"/>
            <a:ext cx="8229600" cy="5029200"/>
          </a:xfrm>
        </p:spPr>
        <p:txBody>
          <a:bodyPr>
            <a:normAutofit fontScale="92500" lnSpcReduction="10000"/>
          </a:bodyPr>
          <a:lstStyle/>
          <a:p>
            <a:r>
              <a:rPr lang="en-US" dirty="0" smtClean="0"/>
              <a:t>Overcome student misconceptions about learning</a:t>
            </a:r>
          </a:p>
          <a:p>
            <a:r>
              <a:rPr lang="en-US" dirty="0"/>
              <a:t>Give students a coherent, research-based framework </a:t>
            </a:r>
            <a:r>
              <a:rPr lang="en-US" dirty="0" smtClean="0"/>
              <a:t>for developing effective learning strategies </a:t>
            </a:r>
            <a:r>
              <a:rPr lang="en-US" dirty="0"/>
              <a:t>in any </a:t>
            </a:r>
            <a:r>
              <a:rPr lang="en-US" dirty="0" smtClean="0"/>
              <a:t>situation</a:t>
            </a:r>
          </a:p>
          <a:p>
            <a:pPr lvl="1"/>
            <a:r>
              <a:rPr lang="en-US" dirty="0"/>
              <a:t>More than disconnected study tips</a:t>
            </a:r>
          </a:p>
          <a:p>
            <a:r>
              <a:rPr lang="en-US" dirty="0"/>
              <a:t>Show them how to apply the framework to their </a:t>
            </a:r>
            <a:r>
              <a:rPr lang="en-US" dirty="0" smtClean="0"/>
              <a:t>study</a:t>
            </a:r>
          </a:p>
          <a:p>
            <a:r>
              <a:rPr lang="en-US" dirty="0" smtClean="0"/>
              <a:t>Make the videos engaging, accessible, and memorable</a:t>
            </a:r>
          </a:p>
          <a:p>
            <a:r>
              <a:rPr lang="en-US" dirty="0" smtClean="0"/>
              <a:t>Do it in 5 7-minute videos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1020762"/>
          </a:xfrm>
        </p:spPr>
        <p:txBody>
          <a:bodyPr>
            <a:normAutofit fontScale="90000"/>
          </a:bodyPr>
          <a:lstStyle/>
          <a:p>
            <a:r>
              <a:rPr lang="en-US" sz="4000" dirty="0" smtClean="0"/>
              <a:t>How to Get the Most Out of </a:t>
            </a:r>
            <a:r>
              <a:rPr lang="en-US" sz="4000" dirty="0"/>
              <a:t>Studying</a:t>
            </a:r>
            <a:br>
              <a:rPr lang="en-US" sz="4000" dirty="0"/>
            </a:br>
            <a:r>
              <a:rPr lang="en-US" sz="2700" dirty="0"/>
              <a:t>Webpage: </a:t>
            </a:r>
            <a:r>
              <a:rPr lang="en-US" sz="2700" dirty="0">
                <a:hlinkClick r:id="rId2"/>
              </a:rPr>
              <a:t>http://www.samford.edu/how-to-study</a:t>
            </a:r>
            <a:r>
              <a:rPr lang="en-US" sz="2700" dirty="0" smtClean="0">
                <a:hlinkClick r:id="rId2"/>
              </a:rPr>
              <a:t>/</a:t>
            </a:r>
            <a:r>
              <a:rPr lang="en-US" sz="2700" dirty="0"/>
              <a:t> </a:t>
            </a:r>
          </a:p>
        </p:txBody>
      </p:sp>
      <p:sp>
        <p:nvSpPr>
          <p:cNvPr id="3" name="Content Placeholder 2"/>
          <p:cNvSpPr>
            <a:spLocks noGrp="1"/>
          </p:cNvSpPr>
          <p:nvPr>
            <p:ph idx="1"/>
          </p:nvPr>
        </p:nvSpPr>
        <p:spPr>
          <a:xfrm>
            <a:off x="457200" y="1752600"/>
            <a:ext cx="8229600" cy="5105400"/>
          </a:xfrm>
        </p:spPr>
        <p:txBody>
          <a:bodyPr>
            <a:normAutofit lnSpcReduction="10000"/>
          </a:bodyPr>
          <a:lstStyle/>
          <a:p>
            <a:r>
              <a:rPr lang="en-US" sz="2800" b="1" dirty="0"/>
              <a:t>Introductory Video: </a:t>
            </a:r>
            <a:r>
              <a:rPr lang="en-US" sz="2800" dirty="0"/>
              <a:t>Developing a Mindset for Successful Learning</a:t>
            </a:r>
          </a:p>
          <a:p>
            <a:r>
              <a:rPr lang="en-US" sz="2800" b="1" dirty="0" smtClean="0"/>
              <a:t>Video 1: </a:t>
            </a:r>
            <a:r>
              <a:rPr lang="en-US" sz="2800" dirty="0" smtClean="0"/>
              <a:t>Beliefs That Make You Fail…Or Succeed</a:t>
            </a:r>
          </a:p>
          <a:p>
            <a:r>
              <a:rPr lang="en-US" sz="2800" b="1" dirty="0" smtClean="0"/>
              <a:t>Video 2: </a:t>
            </a:r>
            <a:r>
              <a:rPr lang="en-US" sz="2800" dirty="0" smtClean="0"/>
              <a:t>What Students Should Understand About How People Learn</a:t>
            </a:r>
          </a:p>
          <a:p>
            <a:r>
              <a:rPr lang="en-US" sz="2800" b="1" dirty="0" smtClean="0"/>
              <a:t>Video 3: </a:t>
            </a:r>
            <a:r>
              <a:rPr lang="en-US" sz="2800" dirty="0" smtClean="0"/>
              <a:t>Cognitive Principles for Optimizing Learning</a:t>
            </a:r>
          </a:p>
          <a:p>
            <a:r>
              <a:rPr lang="en-US" sz="2800" b="1" dirty="0" smtClean="0"/>
              <a:t>Video 4: </a:t>
            </a:r>
            <a:r>
              <a:rPr lang="en-US" sz="2800" dirty="0" smtClean="0"/>
              <a:t>Putting the Principles for Optimizing Learning into Practice</a:t>
            </a:r>
          </a:p>
          <a:p>
            <a:r>
              <a:rPr lang="en-US" sz="2800" b="1" dirty="0" smtClean="0"/>
              <a:t>Video 5: </a:t>
            </a:r>
            <a:r>
              <a:rPr lang="en-US" sz="2800" dirty="0" smtClean="0"/>
              <a:t>I Blew the Exam, Now What?</a:t>
            </a:r>
          </a:p>
        </p:txBody>
      </p:sp>
    </p:spTree>
    <p:extLst>
      <p:ext uri="{BB962C8B-B14F-4D97-AF65-F5344CB8AC3E}">
        <p14:creationId xmlns:p14="http://schemas.microsoft.com/office/powerpoint/2010/main" val="1548565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85800" y="381000"/>
            <a:ext cx="7772400" cy="990600"/>
          </a:xfrm>
        </p:spPr>
        <p:txBody>
          <a:bodyPr>
            <a:noAutofit/>
          </a:bodyPr>
          <a:lstStyle/>
          <a:p>
            <a:pPr eaLnBrk="1" hangingPunct="1"/>
            <a:r>
              <a:rPr lang="en-US" sz="4000" dirty="0" smtClean="0"/>
              <a:t>Beliefs about Learning that </a:t>
            </a:r>
            <a:br>
              <a:rPr lang="en-US" sz="4000" dirty="0" smtClean="0"/>
            </a:br>
            <a:r>
              <a:rPr lang="en-US" sz="4000" dirty="0" smtClean="0"/>
              <a:t>Make You Stupid</a:t>
            </a:r>
          </a:p>
        </p:txBody>
      </p:sp>
      <p:sp>
        <p:nvSpPr>
          <p:cNvPr id="18434" name="Rectangle 3"/>
          <p:cNvSpPr>
            <a:spLocks noGrp="1" noChangeArrowheads="1"/>
          </p:cNvSpPr>
          <p:nvPr>
            <p:ph type="body" idx="1"/>
          </p:nvPr>
        </p:nvSpPr>
        <p:spPr>
          <a:xfrm>
            <a:off x="457200" y="1752600"/>
            <a:ext cx="8305800" cy="4876800"/>
          </a:xfrm>
        </p:spPr>
        <p:txBody>
          <a:bodyPr>
            <a:normAutofit/>
          </a:bodyPr>
          <a:lstStyle/>
          <a:p>
            <a:pPr eaLnBrk="1" hangingPunct="1">
              <a:lnSpc>
                <a:spcPct val="90000"/>
              </a:lnSpc>
            </a:pPr>
            <a:r>
              <a:rPr lang="en-US" sz="3600" dirty="0" smtClean="0"/>
              <a:t>Learning is fast</a:t>
            </a:r>
          </a:p>
          <a:p>
            <a:pPr eaLnBrk="1" hangingPunct="1">
              <a:lnSpc>
                <a:spcPct val="90000"/>
              </a:lnSpc>
            </a:pPr>
            <a:r>
              <a:rPr lang="en-US" sz="3600" dirty="0" smtClean="0"/>
              <a:t>Being good at a subject is a matter of inborn talent rather than hard work, </a:t>
            </a:r>
          </a:p>
          <a:p>
            <a:pPr eaLnBrk="1" hangingPunct="1">
              <a:lnSpc>
                <a:spcPct val="90000"/>
              </a:lnSpc>
            </a:pPr>
            <a:r>
              <a:rPr lang="en-US" sz="3600" dirty="0" smtClean="0"/>
              <a:t>Knowledge is composed of isolated facts</a:t>
            </a:r>
          </a:p>
          <a:p>
            <a:pPr eaLnBrk="1" hangingPunct="1">
              <a:lnSpc>
                <a:spcPct val="90000"/>
              </a:lnSpc>
            </a:pPr>
            <a:r>
              <a:rPr lang="en-US" sz="3600" dirty="0" smtClean="0"/>
              <a:t>I’m really good at multi-tasking, especially during class or studying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Attentional Blink</a:t>
            </a:r>
            <a:endParaRPr lang="en-US" sz="4000" dirty="0"/>
          </a:p>
        </p:txBody>
      </p:sp>
      <p:sp>
        <p:nvSpPr>
          <p:cNvPr id="3" name="Content Placeholder 2"/>
          <p:cNvSpPr>
            <a:spLocks noGrp="1"/>
          </p:cNvSpPr>
          <p:nvPr>
            <p:ph idx="1"/>
          </p:nvPr>
        </p:nvSpPr>
        <p:spPr/>
        <p:txBody>
          <a:bodyPr>
            <a:normAutofit fontScale="92500" lnSpcReduction="10000"/>
          </a:bodyPr>
          <a:lstStyle/>
          <a:p>
            <a:r>
              <a:rPr lang="en-US" sz="3000" dirty="0"/>
              <a:t>S</a:t>
            </a:r>
            <a:r>
              <a:rPr lang="en-US" sz="3000" dirty="0" smtClean="0"/>
              <a:t>witching </a:t>
            </a:r>
            <a:r>
              <a:rPr lang="en-US" sz="3000" dirty="0"/>
              <a:t>attention is time consuming and </a:t>
            </a:r>
            <a:r>
              <a:rPr lang="en-US" sz="3000" dirty="0" smtClean="0"/>
              <a:t>effortful</a:t>
            </a:r>
          </a:p>
          <a:p>
            <a:pPr lvl="1"/>
            <a:r>
              <a:rPr lang="en-US" sz="2600" dirty="0" smtClean="0"/>
              <a:t>20 </a:t>
            </a:r>
            <a:r>
              <a:rPr lang="en-US" sz="2600" dirty="0"/>
              <a:t>a</a:t>
            </a:r>
            <a:r>
              <a:rPr lang="en-US" sz="2600" dirty="0" smtClean="0"/>
              <a:t>lerts and you’ve wasted an hour (without checking anything)</a:t>
            </a:r>
          </a:p>
          <a:p>
            <a:r>
              <a:rPr lang="en-US" sz="3000" dirty="0" smtClean="0"/>
              <a:t>The average Facebook visit is about 20 minutes</a:t>
            </a:r>
          </a:p>
          <a:p>
            <a:pPr lvl="1"/>
            <a:r>
              <a:rPr lang="en-US" sz="2600" dirty="0" smtClean="0"/>
              <a:t>3 visits and you’ve wasted an hour</a:t>
            </a:r>
          </a:p>
          <a:p>
            <a:r>
              <a:rPr lang="en-US" sz="3000" dirty="0" smtClean="0"/>
              <a:t>Checking texts, twitter, etc. wastes at least a few minutes every time</a:t>
            </a:r>
          </a:p>
          <a:p>
            <a:r>
              <a:rPr lang="en-US" sz="3000" dirty="0" smtClean="0"/>
              <a:t>There is no such thing as a momentary distraction</a:t>
            </a:r>
            <a:endParaRPr lang="en-US" sz="3000" dirty="0"/>
          </a:p>
        </p:txBody>
      </p:sp>
    </p:spTree>
    <p:extLst>
      <p:ext uri="{BB962C8B-B14F-4D97-AF65-F5344CB8AC3E}">
        <p14:creationId xmlns:p14="http://schemas.microsoft.com/office/powerpoint/2010/main" val="3015102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85800" y="457200"/>
            <a:ext cx="7772400" cy="914400"/>
          </a:xfrm>
        </p:spPr>
        <p:txBody>
          <a:bodyPr/>
          <a:lstStyle/>
          <a:p>
            <a:pPr eaLnBrk="1" hangingPunct="1"/>
            <a:r>
              <a:rPr lang="en-US" dirty="0" smtClean="0"/>
              <a:t>Metacognition</a:t>
            </a:r>
          </a:p>
        </p:txBody>
      </p:sp>
      <p:sp>
        <p:nvSpPr>
          <p:cNvPr id="19458" name="Rectangle 3"/>
          <p:cNvSpPr>
            <a:spLocks noGrp="1" noChangeArrowheads="1"/>
          </p:cNvSpPr>
          <p:nvPr>
            <p:ph type="body" idx="1"/>
          </p:nvPr>
        </p:nvSpPr>
        <p:spPr>
          <a:xfrm>
            <a:off x="685800" y="1600200"/>
            <a:ext cx="7848600" cy="4953000"/>
          </a:xfrm>
        </p:spPr>
        <p:txBody>
          <a:bodyPr>
            <a:normAutofit lnSpcReduction="10000"/>
          </a:bodyPr>
          <a:lstStyle/>
          <a:p>
            <a:r>
              <a:rPr lang="en-US" dirty="0" smtClean="0"/>
              <a:t>A student’s awareness of his or her level of understanding of a topic</a:t>
            </a:r>
          </a:p>
          <a:p>
            <a:pPr eaLnBrk="1" hangingPunct="1"/>
            <a:r>
              <a:rPr lang="en-US" dirty="0" smtClean="0"/>
              <a:t>Metacognition distinguishes between stronger and weaker students</a:t>
            </a:r>
          </a:p>
          <a:p>
            <a:pPr eaLnBrk="1" hangingPunct="1"/>
            <a:r>
              <a:rPr lang="en-US" dirty="0" smtClean="0"/>
              <a:t>One of the major tasks for a freshman is developing good metacognition</a:t>
            </a:r>
          </a:p>
          <a:p>
            <a:pPr lvl="1" eaLnBrk="1" hangingPunct="1"/>
            <a:r>
              <a:rPr lang="en-US" dirty="0" smtClean="0"/>
              <a:t>In high school, students spent years developing a metacognitive sense that is likely inadequate or even counterproductive for college.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dirty="0" smtClean="0"/>
              <a:t>Self-Rating</a:t>
            </a:r>
          </a:p>
        </p:txBody>
      </p:sp>
      <p:sp>
        <p:nvSpPr>
          <p:cNvPr id="20482" name="Rectangle 3"/>
          <p:cNvSpPr>
            <a:spLocks noGrp="1" noChangeArrowheads="1"/>
          </p:cNvSpPr>
          <p:nvPr>
            <p:ph type="body" idx="1"/>
          </p:nvPr>
        </p:nvSpPr>
        <p:spPr>
          <a:xfrm>
            <a:off x="685800" y="1828800"/>
            <a:ext cx="7772400" cy="4114800"/>
          </a:xfrm>
        </p:spPr>
        <p:txBody>
          <a:bodyPr/>
          <a:lstStyle/>
          <a:p>
            <a:pPr marL="0" lvl="0" indent="0">
              <a:buNone/>
            </a:pPr>
            <a:r>
              <a:rPr lang="en-US" sz="2800" dirty="0" smtClean="0"/>
              <a:t>What is your best, most accurate judgment of the percentage of questions that you answered correctly on this exam? Your answer may range from 0 to 100%</a:t>
            </a:r>
          </a:p>
          <a:p>
            <a:pPr>
              <a:buNone/>
            </a:pPr>
            <a:r>
              <a:rPr lang="en-US" sz="2800" dirty="0" smtClean="0"/>
              <a:t> </a:t>
            </a:r>
          </a:p>
          <a:p>
            <a:pPr>
              <a:buNone/>
            </a:pPr>
            <a:r>
              <a:rPr lang="en-US" sz="2800" dirty="0" smtClean="0"/>
              <a:t> </a:t>
            </a:r>
          </a:p>
          <a:p>
            <a:pPr>
              <a:buNone/>
            </a:pPr>
            <a:r>
              <a:rPr lang="en-US" sz="2800" dirty="0" smtClean="0"/>
              <a:t>_____________________% correct</a:t>
            </a:r>
          </a:p>
          <a:p>
            <a:pPr eaLnBrk="1" hangingPunct="1">
              <a:lnSpc>
                <a:spcPct val="90000"/>
              </a:lnSpc>
              <a:buFontTx/>
              <a:buNone/>
            </a:pPr>
            <a:endParaRPr lang="en-US" sz="1800" dirty="0" smtClean="0"/>
          </a:p>
        </p:txBody>
      </p:sp>
    </p:spTree>
    <p:extLst>
      <p:ext uri="{BB962C8B-B14F-4D97-AF65-F5344CB8AC3E}">
        <p14:creationId xmlns:p14="http://schemas.microsoft.com/office/powerpoint/2010/main" val="807130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a:xfrm>
            <a:off x="685800" y="228600"/>
            <a:ext cx="7772400" cy="1143000"/>
          </a:xfrm>
        </p:spPr>
        <p:txBody>
          <a:bodyPr>
            <a:normAutofit fontScale="90000"/>
          </a:bodyPr>
          <a:lstStyle/>
          <a:p>
            <a:r>
              <a:rPr lang="en-US" sz="4000" dirty="0" smtClean="0"/>
              <a:t>Estimated and Actual Grades for 800 Students: Econ 101</a:t>
            </a:r>
          </a:p>
        </p:txBody>
      </p:sp>
      <p:pic>
        <p:nvPicPr>
          <p:cNvPr id="4" name="Picture 3" descr="Goffe exam i w 1 bar.png"/>
          <p:cNvPicPr>
            <a:picLocks noChangeAspect="1"/>
          </p:cNvPicPr>
          <p:nvPr/>
        </p:nvPicPr>
        <p:blipFill>
          <a:blip r:embed="rId2" cstate="print"/>
          <a:stretch>
            <a:fillRect/>
          </a:stretch>
        </p:blipFill>
        <p:spPr>
          <a:xfrm>
            <a:off x="990600" y="1551773"/>
            <a:ext cx="7010400" cy="4717280"/>
          </a:xfrm>
          <a:prstGeom prst="rect">
            <a:avLst/>
          </a:prstGeom>
        </p:spPr>
      </p:pic>
    </p:spTree>
    <p:extLst>
      <p:ext uri="{BB962C8B-B14F-4D97-AF65-F5344CB8AC3E}">
        <p14:creationId xmlns:p14="http://schemas.microsoft.com/office/powerpoint/2010/main" val="308652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944562"/>
          </a:xfrm>
        </p:spPr>
        <p:txBody>
          <a:bodyPr/>
          <a:lstStyle/>
          <a:p>
            <a:r>
              <a:rPr lang="en-US" dirty="0" smtClean="0"/>
              <a:t>Goals for this Session</a:t>
            </a:r>
            <a:endParaRPr lang="en-US" dirty="0"/>
          </a:p>
        </p:txBody>
      </p:sp>
      <p:sp>
        <p:nvSpPr>
          <p:cNvPr id="3" name="Content Placeholder 2"/>
          <p:cNvSpPr>
            <a:spLocks noGrp="1"/>
          </p:cNvSpPr>
          <p:nvPr>
            <p:ph idx="1"/>
          </p:nvPr>
        </p:nvSpPr>
        <p:spPr>
          <a:xfrm>
            <a:off x="457200" y="1371600"/>
            <a:ext cx="8229600" cy="5181600"/>
          </a:xfrm>
        </p:spPr>
        <p:txBody>
          <a:bodyPr>
            <a:normAutofit/>
          </a:bodyPr>
          <a:lstStyle/>
          <a:p>
            <a:pPr marL="514350" indent="-514350">
              <a:buFont typeface="+mj-lt"/>
              <a:buAutoNum type="arabicParenR"/>
            </a:pPr>
            <a:r>
              <a:rPr lang="en-US" sz="3000" dirty="0" smtClean="0"/>
              <a:t>Discuss common teacher and student </a:t>
            </a:r>
            <a:r>
              <a:rPr lang="en-US" sz="3000" dirty="0"/>
              <a:t>misconceptions </a:t>
            </a:r>
            <a:r>
              <a:rPr lang="en-US" sz="3000" dirty="0" smtClean="0"/>
              <a:t>about learning</a:t>
            </a:r>
          </a:p>
          <a:p>
            <a:pPr marL="514350" indent="-514350">
              <a:buFont typeface="+mj-lt"/>
              <a:buAutoNum type="arabicParenR"/>
            </a:pPr>
            <a:r>
              <a:rPr lang="en-US" sz="3000" dirty="0" smtClean="0"/>
              <a:t>Discuss </a:t>
            </a:r>
            <a:r>
              <a:rPr lang="en-US" sz="3000" dirty="0"/>
              <a:t>cognitive </a:t>
            </a:r>
            <a:r>
              <a:rPr lang="en-US" sz="3000" dirty="0" smtClean="0"/>
              <a:t>principles of learning students need to understand to become more effective learners. </a:t>
            </a:r>
          </a:p>
          <a:p>
            <a:pPr marL="514350" indent="-514350">
              <a:buFont typeface="+mj-lt"/>
              <a:buAutoNum type="arabicParenR"/>
            </a:pPr>
            <a:r>
              <a:rPr lang="en-US" sz="3000" dirty="0"/>
              <a:t>Discuss cognitive principles </a:t>
            </a:r>
            <a:r>
              <a:rPr lang="en-US" sz="3000" dirty="0" smtClean="0"/>
              <a:t>of learning teachers should know to improve pedagogy</a:t>
            </a:r>
          </a:p>
          <a:p>
            <a:pPr marL="514350" indent="-514350">
              <a:buFont typeface="+mj-lt"/>
              <a:buAutoNum type="arabicParenR"/>
            </a:pPr>
            <a:r>
              <a:rPr lang="en-US" sz="3000" dirty="0" smtClean="0"/>
              <a:t>Discuss how to put principles into practice using formative assessments and exam wrappers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pPr eaLnBrk="1" hangingPunct="1"/>
            <a:r>
              <a:rPr lang="en-US" dirty="0" smtClean="0"/>
              <a:t>The irony of poor metacognition</a:t>
            </a:r>
          </a:p>
        </p:txBody>
      </p:sp>
      <p:sp>
        <p:nvSpPr>
          <p:cNvPr id="307203" name="Rectangle 3"/>
          <p:cNvSpPr>
            <a:spLocks noGrp="1" noChangeArrowheads="1"/>
          </p:cNvSpPr>
          <p:nvPr>
            <p:ph type="body" idx="1"/>
          </p:nvPr>
        </p:nvSpPr>
        <p:spPr>
          <a:xfrm>
            <a:off x="685800" y="1447800"/>
            <a:ext cx="7924800" cy="4876800"/>
          </a:xfrm>
        </p:spPr>
        <p:txBody>
          <a:bodyPr>
            <a:normAutofit/>
          </a:bodyPr>
          <a:lstStyle/>
          <a:p>
            <a:pPr eaLnBrk="1" hangingPunct="1">
              <a:lnSpc>
                <a:spcPct val="90000"/>
              </a:lnSpc>
            </a:pPr>
            <a:r>
              <a:rPr lang="en-US" dirty="0" smtClean="0"/>
              <a:t>Students who have the poorest metacognition have no clue how weak their understanding of a concept is. </a:t>
            </a:r>
          </a:p>
          <a:p>
            <a:pPr eaLnBrk="1" hangingPunct="1">
              <a:lnSpc>
                <a:spcPct val="90000"/>
              </a:lnSpc>
            </a:pPr>
            <a:r>
              <a:rPr lang="en-US" dirty="0" smtClean="0"/>
              <a:t>Part of being incompetent is not understanding just how incompetent you are. </a:t>
            </a:r>
          </a:p>
          <a:p>
            <a:pPr eaLnBrk="1" hangingPunct="1">
              <a:lnSpc>
                <a:spcPct val="90000"/>
              </a:lnSpc>
            </a:pPr>
            <a:r>
              <a:rPr lang="en-US" dirty="0" smtClean="0"/>
              <a:t>So the students who </a:t>
            </a:r>
            <a:r>
              <a:rPr lang="en-US" b="1" i="1" dirty="0" smtClean="0"/>
              <a:t>most</a:t>
            </a:r>
            <a:r>
              <a:rPr lang="en-US" dirty="0" smtClean="0"/>
              <a:t> need to listen closely to this talk are the ones who </a:t>
            </a:r>
            <a:r>
              <a:rPr lang="en-US" b="1" i="1" dirty="0" smtClean="0"/>
              <a:t>don’t believe they need to. </a:t>
            </a:r>
          </a:p>
          <a:p>
            <a:pPr eaLnBrk="1" hangingPunct="1">
              <a:lnSpc>
                <a:spcPct val="90000"/>
              </a:lnSpc>
            </a:pPr>
            <a:r>
              <a:rPr lang="en-US" dirty="0" smtClean="0"/>
              <a:t>(The same holds true for teachers)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07202"/>
                                        </p:tgtEl>
                                        <p:attrNameLst>
                                          <p:attrName>style.visibility</p:attrName>
                                        </p:attrNameLst>
                                      </p:cBhvr>
                                      <p:to>
                                        <p:strVal val="visible"/>
                                      </p:to>
                                    </p:set>
                                    <p:animEffect transition="in" filter="dissolve">
                                      <p:cBhvr>
                                        <p:cTn id="7" dur="500"/>
                                        <p:tgtEl>
                                          <p:spTgt spid="3072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203">
                                            <p:txEl>
                                              <p:pRg st="0" end="0"/>
                                            </p:txEl>
                                          </p:spTgt>
                                        </p:tgtEl>
                                        <p:attrNameLst>
                                          <p:attrName>style.visibility</p:attrName>
                                        </p:attrNameLst>
                                      </p:cBhvr>
                                      <p:to>
                                        <p:strVal val="visible"/>
                                      </p:to>
                                    </p:set>
                                    <p:animEffect transition="in" filter="dissolve">
                                      <p:cBhvr>
                                        <p:cTn id="12" dur="500"/>
                                        <p:tgtEl>
                                          <p:spTgt spid="3072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203">
                                            <p:txEl>
                                              <p:pRg st="1" end="1"/>
                                            </p:txEl>
                                          </p:spTgt>
                                        </p:tgtEl>
                                        <p:attrNameLst>
                                          <p:attrName>style.visibility</p:attrName>
                                        </p:attrNameLst>
                                      </p:cBhvr>
                                      <p:to>
                                        <p:strVal val="visible"/>
                                      </p:to>
                                    </p:set>
                                    <p:animEffect transition="in" filter="dissolve">
                                      <p:cBhvr>
                                        <p:cTn id="17" dur="500"/>
                                        <p:tgtEl>
                                          <p:spTgt spid="3072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203">
                                            <p:txEl>
                                              <p:pRg st="2" end="2"/>
                                            </p:txEl>
                                          </p:spTgt>
                                        </p:tgtEl>
                                        <p:attrNameLst>
                                          <p:attrName>style.visibility</p:attrName>
                                        </p:attrNameLst>
                                      </p:cBhvr>
                                      <p:to>
                                        <p:strVal val="visible"/>
                                      </p:to>
                                    </p:set>
                                    <p:animEffect transition="in" filter="dissolve">
                                      <p:cBhvr>
                                        <p:cTn id="22" dur="500"/>
                                        <p:tgtEl>
                                          <p:spTgt spid="30720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07203">
                                            <p:txEl>
                                              <p:pRg st="3" end="3"/>
                                            </p:txEl>
                                          </p:spTgt>
                                        </p:tgtEl>
                                        <p:attrNameLst>
                                          <p:attrName>style.visibility</p:attrName>
                                        </p:attrNameLst>
                                      </p:cBhvr>
                                      <p:to>
                                        <p:strVal val="visible"/>
                                      </p:to>
                                    </p:set>
                                    <p:animEffect transition="in" filter="dissolve">
                                      <p:cBhvr>
                                        <p:cTn id="27" dur="500"/>
                                        <p:tgtEl>
                                          <p:spTgt spid="307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2" grpId="0"/>
      <p:bldP spid="30720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ctrTitle" idx="4294967295"/>
          </p:nvPr>
        </p:nvSpPr>
        <p:spPr>
          <a:xfrm>
            <a:off x="685800" y="2130425"/>
            <a:ext cx="7772400" cy="1470025"/>
          </a:xfrm>
        </p:spPr>
        <p:txBody>
          <a:bodyPr>
            <a:normAutofit fontScale="90000"/>
          </a:bodyPr>
          <a:lstStyle/>
          <a:p>
            <a:pPr eaLnBrk="1" hangingPunct="1"/>
            <a:r>
              <a:rPr lang="en-US" dirty="0" smtClean="0"/>
              <a:t>So how accurate are </a:t>
            </a:r>
            <a:r>
              <a:rPr lang="en-US" i="1" dirty="0" smtClean="0"/>
              <a:t>your</a:t>
            </a:r>
            <a:r>
              <a:rPr lang="en-US" dirty="0" smtClean="0"/>
              <a:t> beliefs about how people learn? </a:t>
            </a:r>
          </a:p>
        </p:txBody>
      </p:sp>
      <p:sp>
        <p:nvSpPr>
          <p:cNvPr id="21507" name="Rectangle 5"/>
          <p:cNvSpPr>
            <a:spLocks noGrp="1" noChangeArrowheads="1"/>
          </p:cNvSpPr>
          <p:nvPr>
            <p:ph type="subTitle" idx="4294967295"/>
          </p:nvPr>
        </p:nvSpPr>
        <p:spPr>
          <a:xfrm>
            <a:off x="1182688" y="3695700"/>
            <a:ext cx="6778625" cy="1927225"/>
          </a:xfrm>
        </p:spPr>
        <p:txBody>
          <a:bodyPr/>
          <a:lstStyle/>
          <a:p>
            <a:pPr marL="0" indent="0" algn="ctr" eaLnBrk="1" hangingPunct="1">
              <a:buFontTx/>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228600" y="381000"/>
            <a:ext cx="8763000" cy="1143000"/>
          </a:xfrm>
        </p:spPr>
        <p:txBody>
          <a:bodyPr/>
          <a:lstStyle/>
          <a:p>
            <a:pPr eaLnBrk="1" hangingPunct="1"/>
            <a:r>
              <a:rPr lang="en-US" sz="3400" dirty="0" smtClean="0"/>
              <a:t>Which of the following is the MOST important ingredient for successful learning?</a:t>
            </a:r>
          </a:p>
        </p:txBody>
      </p:sp>
      <p:sp>
        <p:nvSpPr>
          <p:cNvPr id="22531" name="Rectangle 3"/>
          <p:cNvSpPr>
            <a:spLocks noGrp="1" noChangeArrowheads="1"/>
          </p:cNvSpPr>
          <p:nvPr>
            <p:ph type="body" idx="4294967295"/>
          </p:nvPr>
        </p:nvSpPr>
        <p:spPr>
          <a:xfrm>
            <a:off x="457200" y="1798637"/>
            <a:ext cx="8229600" cy="4525963"/>
          </a:xfrm>
        </p:spPr>
        <p:txBody>
          <a:bodyPr/>
          <a:lstStyle/>
          <a:p>
            <a:pPr marL="609600" indent="-609600" eaLnBrk="1" hangingPunct="1">
              <a:buFontTx/>
              <a:buAutoNum type="arabicPeriod"/>
            </a:pPr>
            <a:r>
              <a:rPr lang="en-US" dirty="0" smtClean="0"/>
              <a:t>The intention and desire to learn</a:t>
            </a:r>
          </a:p>
          <a:p>
            <a:pPr marL="609600" indent="-609600" eaLnBrk="1" hangingPunct="1">
              <a:buFontTx/>
              <a:buAutoNum type="arabicPeriod"/>
            </a:pPr>
            <a:r>
              <a:rPr lang="en-US" dirty="0" smtClean="0"/>
              <a:t>Paying close attention to the material as you study</a:t>
            </a:r>
          </a:p>
          <a:p>
            <a:pPr marL="609600" indent="-609600" eaLnBrk="1" hangingPunct="1">
              <a:buFontTx/>
              <a:buAutoNum type="arabicPeriod"/>
            </a:pPr>
            <a:r>
              <a:rPr lang="en-US" dirty="0" smtClean="0"/>
              <a:t>Learning in a way that matches your personal Learning Style?</a:t>
            </a:r>
          </a:p>
          <a:p>
            <a:pPr marL="609600" indent="-609600" eaLnBrk="1" hangingPunct="1">
              <a:buFontTx/>
              <a:buAutoNum type="arabicPeriod"/>
            </a:pPr>
            <a:r>
              <a:rPr lang="en-US" dirty="0" smtClean="0"/>
              <a:t>The time you spend studying</a:t>
            </a:r>
          </a:p>
          <a:p>
            <a:pPr marL="609600" indent="-609600" eaLnBrk="1" hangingPunct="1">
              <a:buFontTx/>
              <a:buAutoNum type="arabicPeriod"/>
            </a:pPr>
            <a:r>
              <a:rPr lang="en-US" dirty="0" smtClean="0"/>
              <a:t>What you think about while studying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ctrTitle" idx="4294967295"/>
          </p:nvPr>
        </p:nvSpPr>
        <p:spPr>
          <a:xfrm>
            <a:off x="685800" y="2130425"/>
            <a:ext cx="7772400" cy="1470025"/>
          </a:xfrm>
        </p:spPr>
        <p:txBody>
          <a:bodyPr>
            <a:normAutofit fontScale="90000"/>
          </a:bodyPr>
          <a:lstStyle/>
          <a:p>
            <a:pPr eaLnBrk="1" hangingPunct="1"/>
            <a:r>
              <a:rPr lang="en-US" sz="4000" dirty="0" smtClean="0"/>
              <a:t>Read the instructions for the demonstration to yourselves and do your best to follow them.</a:t>
            </a:r>
          </a:p>
        </p:txBody>
      </p:sp>
      <p:sp>
        <p:nvSpPr>
          <p:cNvPr id="23555" name="Rectangle 5"/>
          <p:cNvSpPr>
            <a:spLocks noGrp="1" noChangeArrowheads="1"/>
          </p:cNvSpPr>
          <p:nvPr>
            <p:ph type="subTitle" idx="4294967295"/>
          </p:nvPr>
        </p:nvSpPr>
        <p:spPr>
          <a:xfrm>
            <a:off x="1182688" y="3695700"/>
            <a:ext cx="6778625" cy="1927225"/>
          </a:xfrm>
        </p:spPr>
        <p:txBody>
          <a:bodyPr/>
          <a:lstStyle/>
          <a:p>
            <a:pPr marL="0" indent="0" algn="ctr" eaLnBrk="1" hangingPunct="1">
              <a:buFontTx/>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dirty="0" smtClean="0"/>
              <a:t>Rate each word</a:t>
            </a:r>
          </a:p>
        </p:txBody>
      </p:sp>
      <p:sp>
        <p:nvSpPr>
          <p:cNvPr id="25603" name="Rectangle 3"/>
          <p:cNvSpPr>
            <a:spLocks noGrp="1" noChangeArrowheads="1"/>
          </p:cNvSpPr>
          <p:nvPr>
            <p:ph type="body" sz="half" idx="4294967295"/>
          </p:nvPr>
        </p:nvSpPr>
        <p:spPr>
          <a:xfrm>
            <a:off x="457200" y="1600200"/>
            <a:ext cx="4033838" cy="1089025"/>
          </a:xfrm>
        </p:spPr>
        <p:txBody>
          <a:bodyPr>
            <a:normAutofit/>
          </a:bodyPr>
          <a:lstStyle/>
          <a:p>
            <a:r>
              <a:rPr lang="en-US" dirty="0"/>
              <a:t>Does the word contain an E or G?</a:t>
            </a:r>
          </a:p>
          <a:p>
            <a:pPr eaLnBrk="1" hangingPunct="1"/>
            <a:endParaRPr lang="en-US" dirty="0" smtClean="0"/>
          </a:p>
        </p:txBody>
      </p:sp>
      <p:sp>
        <p:nvSpPr>
          <p:cNvPr id="25604" name="Rectangle 4"/>
          <p:cNvSpPr>
            <a:spLocks noGrp="1" noChangeArrowheads="1"/>
          </p:cNvSpPr>
          <p:nvPr>
            <p:ph type="body" sz="half" idx="4294967295"/>
          </p:nvPr>
        </p:nvSpPr>
        <p:spPr>
          <a:xfrm>
            <a:off x="4652963" y="1600200"/>
            <a:ext cx="4033837" cy="1257300"/>
          </a:xfrm>
        </p:spPr>
        <p:txBody>
          <a:bodyPr>
            <a:normAutofit/>
          </a:bodyPr>
          <a:lstStyle/>
          <a:p>
            <a:r>
              <a:rPr lang="en-US" dirty="0"/>
              <a:t>Do you find the word Pleasant</a:t>
            </a:r>
            <a:r>
              <a:rPr lang="en-US" dirty="0" smtClean="0"/>
              <a:t>?</a:t>
            </a:r>
            <a:endParaRPr lang="en-US" dirty="0"/>
          </a:p>
        </p:txBody>
      </p:sp>
    </p:spTree>
    <p:extLst>
      <p:ext uri="{BB962C8B-B14F-4D97-AF65-F5344CB8AC3E}">
        <p14:creationId xmlns:p14="http://schemas.microsoft.com/office/powerpoint/2010/main" val="27437129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dirty="0" smtClean="0"/>
              <a:t>Levels of Processing</a:t>
            </a:r>
          </a:p>
        </p:txBody>
      </p:sp>
      <p:sp>
        <p:nvSpPr>
          <p:cNvPr id="24579" name="Rectangle 3"/>
          <p:cNvSpPr>
            <a:spLocks noGrp="1" noChangeArrowheads="1"/>
          </p:cNvSpPr>
          <p:nvPr>
            <p:ph type="body" idx="4294967295"/>
          </p:nvPr>
        </p:nvSpPr>
        <p:spPr>
          <a:xfrm>
            <a:off x="685800" y="1752600"/>
            <a:ext cx="7772400" cy="4267200"/>
          </a:xfrm>
        </p:spPr>
        <p:txBody>
          <a:bodyPr>
            <a:normAutofit lnSpcReduction="10000"/>
          </a:bodyPr>
          <a:lstStyle/>
          <a:p>
            <a:pPr eaLnBrk="1" hangingPunct="1"/>
            <a:r>
              <a:rPr lang="en-US" dirty="0" smtClean="0"/>
              <a:t>Shallow processing focuses on spelling, appearance and sound.  </a:t>
            </a:r>
          </a:p>
          <a:p>
            <a:pPr lvl="1" eaLnBrk="1" hangingPunct="1"/>
            <a:r>
              <a:rPr lang="en-US" dirty="0" smtClean="0"/>
              <a:t>Rote memorization of facts</a:t>
            </a:r>
          </a:p>
          <a:p>
            <a:pPr lvl="1" eaLnBrk="1" hangingPunct="1"/>
            <a:r>
              <a:rPr lang="en-US" dirty="0" smtClean="0"/>
              <a:t>Flashcards with isolated facts</a:t>
            </a:r>
          </a:p>
          <a:p>
            <a:pPr eaLnBrk="1" hangingPunct="1"/>
            <a:r>
              <a:rPr lang="en-US" dirty="0" smtClean="0"/>
              <a:t>Deep processing focuses on subjective meaning.  </a:t>
            </a:r>
          </a:p>
          <a:p>
            <a:pPr lvl="1" eaLnBrk="1" hangingPunct="1"/>
            <a:r>
              <a:rPr lang="en-US" dirty="0" smtClean="0"/>
              <a:t>Relating new information to prior knowledge or other information</a:t>
            </a:r>
          </a:p>
          <a:p>
            <a:pPr lvl="1" eaLnBrk="1" hangingPunct="1"/>
            <a:r>
              <a:rPr lang="en-US" dirty="0" smtClean="0"/>
              <a:t>Making information personally meaningful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dirty="0" smtClean="0"/>
              <a:t>Rate each word</a:t>
            </a:r>
          </a:p>
        </p:txBody>
      </p:sp>
      <p:sp>
        <p:nvSpPr>
          <p:cNvPr id="25603" name="Rectangle 3"/>
          <p:cNvSpPr>
            <a:spLocks noGrp="1" noChangeArrowheads="1"/>
          </p:cNvSpPr>
          <p:nvPr>
            <p:ph type="body" sz="half" idx="4294967295"/>
          </p:nvPr>
        </p:nvSpPr>
        <p:spPr>
          <a:xfrm>
            <a:off x="457200" y="1600200"/>
            <a:ext cx="4033838" cy="1089025"/>
          </a:xfrm>
        </p:spPr>
        <p:txBody>
          <a:bodyPr>
            <a:normAutofit/>
          </a:bodyPr>
          <a:lstStyle/>
          <a:p>
            <a:r>
              <a:rPr lang="en-US" dirty="0"/>
              <a:t>Does the word contain an E or G?</a:t>
            </a:r>
          </a:p>
          <a:p>
            <a:pPr eaLnBrk="1" hangingPunct="1"/>
            <a:endParaRPr lang="en-US" dirty="0" smtClean="0"/>
          </a:p>
        </p:txBody>
      </p:sp>
      <p:sp>
        <p:nvSpPr>
          <p:cNvPr id="25604" name="Rectangle 4"/>
          <p:cNvSpPr>
            <a:spLocks noGrp="1" noChangeArrowheads="1"/>
          </p:cNvSpPr>
          <p:nvPr>
            <p:ph type="body" sz="half" idx="4294967295"/>
          </p:nvPr>
        </p:nvSpPr>
        <p:spPr>
          <a:xfrm>
            <a:off x="4652963" y="1600200"/>
            <a:ext cx="4033837" cy="1257300"/>
          </a:xfrm>
        </p:spPr>
        <p:txBody>
          <a:bodyPr>
            <a:normAutofit/>
          </a:bodyPr>
          <a:lstStyle/>
          <a:p>
            <a:r>
              <a:rPr lang="en-US" dirty="0"/>
              <a:t>Do you find the word Pleasant</a:t>
            </a:r>
            <a:r>
              <a:rPr lang="en-US" dirty="0" smtClean="0"/>
              <a:t>?</a:t>
            </a:r>
            <a:endParaRPr lang="en-US" dirty="0"/>
          </a:p>
        </p:txBody>
      </p:sp>
      <p:sp>
        <p:nvSpPr>
          <p:cNvPr id="236549" name="Text Box 5"/>
          <p:cNvSpPr txBox="1">
            <a:spLocks noChangeArrowheads="1"/>
          </p:cNvSpPr>
          <p:nvPr/>
        </p:nvSpPr>
        <p:spPr bwMode="auto">
          <a:xfrm>
            <a:off x="990600" y="4572000"/>
            <a:ext cx="6859588" cy="1554163"/>
          </a:xfrm>
          <a:prstGeom prst="rect">
            <a:avLst/>
          </a:prstGeom>
          <a:noFill/>
          <a:ln w="9525">
            <a:noFill/>
            <a:miter lim="800000"/>
            <a:headEnd/>
            <a:tailEnd/>
          </a:ln>
        </p:spPr>
        <p:txBody>
          <a:bodyPr wrap="none">
            <a:spAutoFit/>
          </a:bodyPr>
          <a:lstStyle/>
          <a:p>
            <a:r>
              <a:rPr lang="en-US" sz="3200" dirty="0">
                <a:latin typeface="Times New Roman" pitchFamily="18" charset="0"/>
              </a:rPr>
              <a:t>These are </a:t>
            </a:r>
            <a:r>
              <a:rPr lang="en-US" sz="3200" b="1" i="1" dirty="0">
                <a:latin typeface="Times New Roman" pitchFamily="18" charset="0"/>
              </a:rPr>
              <a:t>orienting tasks </a:t>
            </a:r>
            <a:r>
              <a:rPr lang="en-US" sz="3200" dirty="0">
                <a:latin typeface="Times New Roman" pitchFamily="18" charset="0"/>
              </a:rPr>
              <a:t>that cause you </a:t>
            </a:r>
          </a:p>
          <a:p>
            <a:r>
              <a:rPr lang="en-US" sz="3200" dirty="0">
                <a:latin typeface="Times New Roman" pitchFamily="18" charset="0"/>
              </a:rPr>
              <a:t>to think in deep or shallow ways, </a:t>
            </a:r>
          </a:p>
          <a:p>
            <a:r>
              <a:rPr lang="en-US" sz="3200" dirty="0">
                <a:latin typeface="Times New Roman" pitchFamily="18" charset="0"/>
              </a:rPr>
              <a:t>regardless of your intention</a:t>
            </a:r>
          </a:p>
        </p:txBody>
      </p:sp>
      <p:sp>
        <p:nvSpPr>
          <p:cNvPr id="236551" name="Text Box 7"/>
          <p:cNvSpPr txBox="1">
            <a:spLocks noChangeArrowheads="1"/>
          </p:cNvSpPr>
          <p:nvPr/>
        </p:nvSpPr>
        <p:spPr bwMode="auto">
          <a:xfrm>
            <a:off x="457200" y="2971800"/>
            <a:ext cx="4114801" cy="892552"/>
          </a:xfrm>
          <a:prstGeom prst="rect">
            <a:avLst/>
          </a:prstGeom>
          <a:noFill/>
          <a:ln w="9525">
            <a:noFill/>
            <a:miter lim="800000"/>
            <a:headEnd/>
            <a:tailEnd/>
          </a:ln>
        </p:spPr>
        <p:txBody>
          <a:bodyPr wrap="square">
            <a:spAutoFit/>
          </a:bodyPr>
          <a:lstStyle/>
          <a:p>
            <a:r>
              <a:rPr lang="en-US" sz="2600" dirty="0">
                <a:latin typeface="Times New Roman" pitchFamily="18" charset="0"/>
              </a:rPr>
              <a:t>Shallow processing: You are </a:t>
            </a:r>
          </a:p>
          <a:p>
            <a:r>
              <a:rPr lang="en-US" sz="2600" dirty="0">
                <a:latin typeface="Times New Roman" pitchFamily="18" charset="0"/>
              </a:rPr>
              <a:t>focusing on spelling. </a:t>
            </a:r>
          </a:p>
        </p:txBody>
      </p:sp>
      <p:sp>
        <p:nvSpPr>
          <p:cNvPr id="236552" name="Text Box 8"/>
          <p:cNvSpPr txBox="1">
            <a:spLocks noChangeArrowheads="1"/>
          </p:cNvSpPr>
          <p:nvPr/>
        </p:nvSpPr>
        <p:spPr bwMode="auto">
          <a:xfrm>
            <a:off x="4724401" y="2971800"/>
            <a:ext cx="4190999" cy="1292662"/>
          </a:xfrm>
          <a:prstGeom prst="rect">
            <a:avLst/>
          </a:prstGeom>
          <a:noFill/>
          <a:ln w="9525">
            <a:noFill/>
            <a:miter lim="800000"/>
            <a:headEnd/>
            <a:tailEnd/>
          </a:ln>
        </p:spPr>
        <p:txBody>
          <a:bodyPr wrap="square">
            <a:spAutoFit/>
          </a:bodyPr>
          <a:lstStyle/>
          <a:p>
            <a:r>
              <a:rPr lang="en-US" sz="2600" dirty="0">
                <a:latin typeface="Times New Roman" pitchFamily="18" charset="0"/>
              </a:rPr>
              <a:t>Deep processing: You are </a:t>
            </a:r>
          </a:p>
          <a:p>
            <a:r>
              <a:rPr lang="en-US" sz="2600" dirty="0">
                <a:latin typeface="Times New Roman" pitchFamily="18" charset="0"/>
              </a:rPr>
              <a:t>relating  the words to your </a:t>
            </a:r>
          </a:p>
          <a:p>
            <a:r>
              <a:rPr lang="en-US" sz="2600" dirty="0">
                <a:latin typeface="Times New Roman" pitchFamily="18" charset="0"/>
              </a:rPr>
              <a:t>own meaningful experiences.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6551"/>
                                        </p:tgtEl>
                                        <p:attrNameLst>
                                          <p:attrName>style.visibility</p:attrName>
                                        </p:attrNameLst>
                                      </p:cBhvr>
                                      <p:to>
                                        <p:strVal val="visible"/>
                                      </p:to>
                                    </p:set>
                                    <p:anim calcmode="lin" valueType="num">
                                      <p:cBhvr additive="base">
                                        <p:cTn id="7" dur="500" fill="hold"/>
                                        <p:tgtEl>
                                          <p:spTgt spid="236551"/>
                                        </p:tgtEl>
                                        <p:attrNameLst>
                                          <p:attrName>ppt_x</p:attrName>
                                        </p:attrNameLst>
                                      </p:cBhvr>
                                      <p:tavLst>
                                        <p:tav tm="0">
                                          <p:val>
                                            <p:strVal val="#ppt_x"/>
                                          </p:val>
                                        </p:tav>
                                        <p:tav tm="100000">
                                          <p:val>
                                            <p:strVal val="#ppt_x"/>
                                          </p:val>
                                        </p:tav>
                                      </p:tavLst>
                                    </p:anim>
                                    <p:anim calcmode="lin" valueType="num">
                                      <p:cBhvr additive="base">
                                        <p:cTn id="8" dur="500" fill="hold"/>
                                        <p:tgtEl>
                                          <p:spTgt spid="2365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6552"/>
                                        </p:tgtEl>
                                        <p:attrNameLst>
                                          <p:attrName>style.visibility</p:attrName>
                                        </p:attrNameLst>
                                      </p:cBhvr>
                                      <p:to>
                                        <p:strVal val="visible"/>
                                      </p:to>
                                    </p:set>
                                    <p:anim calcmode="lin" valueType="num">
                                      <p:cBhvr additive="base">
                                        <p:cTn id="13" dur="500" fill="hold"/>
                                        <p:tgtEl>
                                          <p:spTgt spid="236552"/>
                                        </p:tgtEl>
                                        <p:attrNameLst>
                                          <p:attrName>ppt_x</p:attrName>
                                        </p:attrNameLst>
                                      </p:cBhvr>
                                      <p:tavLst>
                                        <p:tav tm="0">
                                          <p:val>
                                            <p:strVal val="#ppt_x"/>
                                          </p:val>
                                        </p:tav>
                                        <p:tav tm="100000">
                                          <p:val>
                                            <p:strVal val="#ppt_x"/>
                                          </p:val>
                                        </p:tav>
                                      </p:tavLst>
                                    </p:anim>
                                    <p:anim calcmode="lin" valueType="num">
                                      <p:cBhvr additive="base">
                                        <p:cTn id="14" dur="500" fill="hold"/>
                                        <p:tgtEl>
                                          <p:spTgt spid="23655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6549"/>
                                        </p:tgtEl>
                                        <p:attrNameLst>
                                          <p:attrName>style.visibility</p:attrName>
                                        </p:attrNameLst>
                                      </p:cBhvr>
                                      <p:to>
                                        <p:strVal val="visible"/>
                                      </p:to>
                                    </p:set>
                                    <p:anim calcmode="lin" valueType="num">
                                      <p:cBhvr additive="base">
                                        <p:cTn id="19" dur="500" fill="hold"/>
                                        <p:tgtEl>
                                          <p:spTgt spid="236549"/>
                                        </p:tgtEl>
                                        <p:attrNameLst>
                                          <p:attrName>ppt_x</p:attrName>
                                        </p:attrNameLst>
                                      </p:cBhvr>
                                      <p:tavLst>
                                        <p:tav tm="0">
                                          <p:val>
                                            <p:strVal val="#ppt_x"/>
                                          </p:val>
                                        </p:tav>
                                        <p:tav tm="100000">
                                          <p:val>
                                            <p:strVal val="#ppt_x"/>
                                          </p:val>
                                        </p:tav>
                                      </p:tavLst>
                                    </p:anim>
                                    <p:anim calcmode="lin" valueType="num">
                                      <p:cBhvr additive="base">
                                        <p:cTn id="20" dur="500" fill="hold"/>
                                        <p:tgtEl>
                                          <p:spTgt spid="2365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9" grpId="0"/>
      <p:bldP spid="236551" grpId="0"/>
      <p:bldP spid="23655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381000"/>
            <a:ext cx="7772400" cy="914400"/>
          </a:xfrm>
        </p:spPr>
        <p:txBody>
          <a:bodyPr>
            <a:normAutofit fontScale="90000"/>
          </a:bodyPr>
          <a:lstStyle/>
          <a:p>
            <a:pPr eaLnBrk="1" hangingPunct="1"/>
            <a:r>
              <a:rPr lang="en-US" dirty="0" smtClean="0"/>
              <a:t>Intention vs. Level of Processing</a:t>
            </a:r>
          </a:p>
        </p:txBody>
      </p:sp>
      <p:graphicFrame>
        <p:nvGraphicFramePr>
          <p:cNvPr id="5" name="Chart 4"/>
          <p:cNvGraphicFramePr/>
          <p:nvPr/>
        </p:nvGraphicFramePr>
        <p:xfrm>
          <a:off x="1295400" y="1371600"/>
          <a:ext cx="64008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228600" y="457200"/>
            <a:ext cx="8763000" cy="1143000"/>
          </a:xfrm>
        </p:spPr>
        <p:txBody>
          <a:bodyPr/>
          <a:lstStyle/>
          <a:p>
            <a:pPr eaLnBrk="1" hangingPunct="1"/>
            <a:r>
              <a:rPr lang="en-US" sz="3400" dirty="0" smtClean="0"/>
              <a:t>Which of the following is the MOST important ingredient for successful learning?</a:t>
            </a:r>
          </a:p>
        </p:txBody>
      </p:sp>
      <p:sp>
        <p:nvSpPr>
          <p:cNvPr id="300035" name="Rectangle 3"/>
          <p:cNvSpPr>
            <a:spLocks noGrp="1" noChangeArrowheads="1"/>
          </p:cNvSpPr>
          <p:nvPr>
            <p:ph type="body" idx="4294967295"/>
          </p:nvPr>
        </p:nvSpPr>
        <p:spPr/>
        <p:txBody>
          <a:bodyPr/>
          <a:lstStyle/>
          <a:p>
            <a:pPr marL="609600" indent="-609600" eaLnBrk="1" hangingPunct="1">
              <a:buFontTx/>
              <a:buAutoNum type="arabicPeriod"/>
            </a:pPr>
            <a:r>
              <a:rPr lang="en-US" dirty="0" smtClean="0"/>
              <a:t>The intention and desire to learn</a:t>
            </a:r>
          </a:p>
          <a:p>
            <a:pPr marL="609600" indent="-609600" eaLnBrk="1" hangingPunct="1">
              <a:buFontTx/>
              <a:buAutoNum type="arabicPeriod"/>
            </a:pPr>
            <a:r>
              <a:rPr lang="en-US" dirty="0" smtClean="0"/>
              <a:t>Paying close attention to the material as you study</a:t>
            </a:r>
          </a:p>
          <a:p>
            <a:pPr marL="609600" indent="-609600" eaLnBrk="1" hangingPunct="1">
              <a:buFontTx/>
              <a:buAutoNum type="arabicPeriod"/>
            </a:pPr>
            <a:r>
              <a:rPr lang="en-US" dirty="0" smtClean="0"/>
              <a:t>Learning in a way that matches your personal Learning Style?</a:t>
            </a:r>
          </a:p>
          <a:p>
            <a:pPr marL="609600" indent="-609600" eaLnBrk="1" hangingPunct="1">
              <a:buFontTx/>
              <a:buAutoNum type="arabicPeriod"/>
            </a:pPr>
            <a:r>
              <a:rPr lang="en-US" dirty="0" smtClean="0"/>
              <a:t>The time you spend studying</a:t>
            </a:r>
          </a:p>
          <a:p>
            <a:pPr marL="609600" indent="-609600" eaLnBrk="1" hangingPunct="1">
              <a:buFontTx/>
              <a:buAutoNum type="arabicPeriod"/>
            </a:pPr>
            <a:r>
              <a:rPr lang="en-US" dirty="0" smtClean="0"/>
              <a:t>What you think about while studying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00035">
                                            <p:txEl>
                                              <p:pRg st="0" end="0"/>
                                            </p:txEl>
                                          </p:spTgt>
                                        </p:tgtEl>
                                      </p:cBhvr>
                                    </p:animEffect>
                                    <p:set>
                                      <p:cBhvr>
                                        <p:cTn id="7" dur="1" fill="hold">
                                          <p:stCondLst>
                                            <p:cond delay="1999"/>
                                          </p:stCondLst>
                                        </p:cTn>
                                        <p:tgtEl>
                                          <p:spTgt spid="30003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2000"/>
                                        <p:tgtEl>
                                          <p:spTgt spid="300035">
                                            <p:txEl>
                                              <p:pRg st="1" end="1"/>
                                            </p:txEl>
                                          </p:spTgt>
                                        </p:tgtEl>
                                      </p:cBhvr>
                                    </p:animEffect>
                                    <p:set>
                                      <p:cBhvr>
                                        <p:cTn id="10" dur="1" fill="hold">
                                          <p:stCondLst>
                                            <p:cond delay="1999"/>
                                          </p:stCondLst>
                                        </p:cTn>
                                        <p:tgtEl>
                                          <p:spTgt spid="300035">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2000"/>
                                        <p:tgtEl>
                                          <p:spTgt spid="300035">
                                            <p:txEl>
                                              <p:pRg st="2" end="2"/>
                                            </p:txEl>
                                          </p:spTgt>
                                        </p:tgtEl>
                                      </p:cBhvr>
                                    </p:animEffect>
                                    <p:set>
                                      <p:cBhvr>
                                        <p:cTn id="13" dur="1" fill="hold">
                                          <p:stCondLst>
                                            <p:cond delay="1999"/>
                                          </p:stCondLst>
                                        </p:cTn>
                                        <p:tgtEl>
                                          <p:spTgt spid="300035">
                                            <p:txEl>
                                              <p:pRg st="2" end="2"/>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2000"/>
                                        <p:tgtEl>
                                          <p:spTgt spid="300035">
                                            <p:txEl>
                                              <p:pRg st="3" end="3"/>
                                            </p:txEl>
                                          </p:spTgt>
                                        </p:tgtEl>
                                      </p:cBhvr>
                                    </p:animEffect>
                                    <p:set>
                                      <p:cBhvr>
                                        <p:cTn id="16" dur="1" fill="hold">
                                          <p:stCondLst>
                                            <p:cond delay="1999"/>
                                          </p:stCondLst>
                                        </p:cTn>
                                        <p:tgtEl>
                                          <p:spTgt spid="300035">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457200" y="274638"/>
            <a:ext cx="8229600" cy="944562"/>
          </a:xfrm>
        </p:spPr>
        <p:txBody>
          <a:bodyPr>
            <a:normAutofit/>
          </a:bodyPr>
          <a:lstStyle/>
          <a:p>
            <a:pPr eaLnBrk="1" hangingPunct="1"/>
            <a:r>
              <a:rPr lang="en-US" dirty="0" smtClean="0"/>
              <a:t>Implications for Learning</a:t>
            </a:r>
          </a:p>
        </p:txBody>
      </p:sp>
      <p:sp>
        <p:nvSpPr>
          <p:cNvPr id="29699" name="Rectangle 3"/>
          <p:cNvSpPr>
            <a:spLocks noGrp="1" noChangeArrowheads="1"/>
          </p:cNvSpPr>
          <p:nvPr>
            <p:ph type="body" idx="4294967295"/>
          </p:nvPr>
        </p:nvSpPr>
        <p:spPr>
          <a:xfrm>
            <a:off x="685800" y="1371600"/>
            <a:ext cx="7772400" cy="5105400"/>
          </a:xfrm>
        </p:spPr>
        <p:txBody>
          <a:bodyPr>
            <a:normAutofit/>
          </a:bodyPr>
          <a:lstStyle/>
          <a:p>
            <a:pPr eaLnBrk="1" hangingPunct="1">
              <a:lnSpc>
                <a:spcPct val="80000"/>
              </a:lnSpc>
            </a:pPr>
            <a:r>
              <a:rPr lang="en-US" dirty="0" smtClean="0"/>
              <a:t>Intention and motivation to learn are not important </a:t>
            </a:r>
          </a:p>
          <a:p>
            <a:pPr eaLnBrk="1" hangingPunct="1">
              <a:lnSpc>
                <a:spcPct val="80000"/>
              </a:lnSpc>
            </a:pPr>
            <a:r>
              <a:rPr lang="en-US" dirty="0" smtClean="0"/>
              <a:t>Attention and amount of study is necessary, but not sufficient for learning</a:t>
            </a:r>
          </a:p>
          <a:p>
            <a:pPr eaLnBrk="1" hangingPunct="1">
              <a:lnSpc>
                <a:spcPct val="80000"/>
              </a:lnSpc>
            </a:pPr>
            <a:r>
              <a:rPr lang="en-US" dirty="0" smtClean="0"/>
              <a:t>Learning strategy has a huge impact on learning</a:t>
            </a:r>
          </a:p>
          <a:p>
            <a:pPr lvl="1">
              <a:lnSpc>
                <a:spcPct val="80000"/>
              </a:lnSpc>
            </a:pPr>
            <a:r>
              <a:rPr lang="en-US" dirty="0" smtClean="0"/>
              <a:t>Shallow study strategies trump good intentions</a:t>
            </a:r>
          </a:p>
          <a:p>
            <a:pPr eaLnBrk="1" hangingPunct="1">
              <a:lnSpc>
                <a:spcPct val="80000"/>
              </a:lnSpc>
            </a:pPr>
            <a:r>
              <a:rPr lang="en-US" dirty="0" smtClean="0"/>
              <a:t>Deep level of processing is critical for learning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85800" y="533400"/>
            <a:ext cx="7772400" cy="1143000"/>
          </a:xfrm>
        </p:spPr>
        <p:txBody>
          <a:bodyPr>
            <a:normAutofit fontScale="90000"/>
          </a:bodyPr>
          <a:lstStyle/>
          <a:p>
            <a:r>
              <a:rPr lang="en-US" sz="3600"/>
              <a:t>Three Kinds of Knowledge for </a:t>
            </a:r>
            <a:br>
              <a:rPr lang="en-US" sz="3600"/>
            </a:br>
            <a:r>
              <a:rPr lang="en-US" sz="3600"/>
              <a:t>Effective Teaching</a:t>
            </a:r>
          </a:p>
        </p:txBody>
      </p:sp>
      <p:sp>
        <p:nvSpPr>
          <p:cNvPr id="126979" name="Oval 3"/>
          <p:cNvSpPr>
            <a:spLocks noChangeArrowheads="1"/>
          </p:cNvSpPr>
          <p:nvPr/>
        </p:nvSpPr>
        <p:spPr bwMode="auto">
          <a:xfrm>
            <a:off x="2667000" y="1828800"/>
            <a:ext cx="3810000" cy="3505200"/>
          </a:xfrm>
          <a:prstGeom prst="ellipse">
            <a:avLst/>
          </a:prstGeom>
          <a:noFill/>
          <a:ln w="28575">
            <a:solidFill>
              <a:schemeClr val="tx1"/>
            </a:solidFill>
            <a:prstDash val="dashDot"/>
            <a:round/>
            <a:headEnd/>
            <a:tailEnd/>
          </a:ln>
          <a:effectLst/>
        </p:spPr>
        <p:txBody>
          <a:bodyPr wrap="none" anchor="ctr"/>
          <a:lstStyle/>
          <a:p>
            <a:endParaRPr lang="en-US"/>
          </a:p>
        </p:txBody>
      </p:sp>
      <p:sp>
        <p:nvSpPr>
          <p:cNvPr id="126980" name="Oval 4"/>
          <p:cNvSpPr>
            <a:spLocks noChangeArrowheads="1"/>
          </p:cNvSpPr>
          <p:nvPr/>
        </p:nvSpPr>
        <p:spPr bwMode="auto">
          <a:xfrm>
            <a:off x="1676400" y="2895600"/>
            <a:ext cx="3810000" cy="3505200"/>
          </a:xfrm>
          <a:prstGeom prst="ellipse">
            <a:avLst/>
          </a:prstGeom>
          <a:noFill/>
          <a:ln w="28575">
            <a:solidFill>
              <a:schemeClr val="tx1"/>
            </a:solidFill>
            <a:round/>
            <a:headEnd/>
            <a:tailEnd/>
          </a:ln>
          <a:effectLst/>
        </p:spPr>
        <p:txBody>
          <a:bodyPr wrap="none" anchor="ctr"/>
          <a:lstStyle/>
          <a:p>
            <a:endParaRPr lang="en-US"/>
          </a:p>
        </p:txBody>
      </p:sp>
      <p:sp>
        <p:nvSpPr>
          <p:cNvPr id="126981" name="Oval 5"/>
          <p:cNvSpPr>
            <a:spLocks noChangeArrowheads="1"/>
          </p:cNvSpPr>
          <p:nvPr/>
        </p:nvSpPr>
        <p:spPr bwMode="auto">
          <a:xfrm>
            <a:off x="3810000" y="2895600"/>
            <a:ext cx="3810000" cy="3505200"/>
          </a:xfrm>
          <a:prstGeom prst="ellipse">
            <a:avLst/>
          </a:prstGeom>
          <a:noFill/>
          <a:ln w="28575">
            <a:solidFill>
              <a:schemeClr val="tx1"/>
            </a:solidFill>
            <a:prstDash val="sysDot"/>
            <a:round/>
            <a:headEnd/>
            <a:tailEnd/>
          </a:ln>
          <a:effectLst/>
        </p:spPr>
        <p:txBody>
          <a:bodyPr wrap="none" anchor="ctr"/>
          <a:lstStyle/>
          <a:p>
            <a:endParaRPr lang="en-US"/>
          </a:p>
        </p:txBody>
      </p:sp>
      <p:sp>
        <p:nvSpPr>
          <p:cNvPr id="126982" name="Text Box 6"/>
          <p:cNvSpPr txBox="1">
            <a:spLocks noChangeArrowheads="1"/>
          </p:cNvSpPr>
          <p:nvPr/>
        </p:nvSpPr>
        <p:spPr bwMode="auto">
          <a:xfrm>
            <a:off x="3915470" y="4038600"/>
            <a:ext cx="1418530" cy="830997"/>
          </a:xfrm>
          <a:prstGeom prst="rect">
            <a:avLst/>
          </a:prstGeom>
          <a:noFill/>
          <a:ln w="9525">
            <a:noFill/>
            <a:miter lim="800000"/>
            <a:headEnd/>
            <a:tailEnd/>
          </a:ln>
          <a:effectLst/>
        </p:spPr>
        <p:txBody>
          <a:bodyPr wrap="none">
            <a:spAutoFit/>
          </a:bodyPr>
          <a:lstStyle/>
          <a:p>
            <a:r>
              <a:rPr lang="en-US" sz="2400" dirty="0">
                <a:latin typeface="Arial" charset="0"/>
              </a:rPr>
              <a:t>Effective</a:t>
            </a:r>
          </a:p>
          <a:p>
            <a:r>
              <a:rPr lang="en-US" sz="2400" dirty="0">
                <a:latin typeface="Arial" charset="0"/>
              </a:rPr>
              <a:t>Teaching</a:t>
            </a:r>
          </a:p>
        </p:txBody>
      </p:sp>
      <p:sp>
        <p:nvSpPr>
          <p:cNvPr id="126983" name="Text Box 7"/>
          <p:cNvSpPr txBox="1">
            <a:spLocks noChangeArrowheads="1"/>
          </p:cNvSpPr>
          <p:nvPr/>
        </p:nvSpPr>
        <p:spPr bwMode="auto">
          <a:xfrm>
            <a:off x="3765550" y="2133600"/>
            <a:ext cx="1568450" cy="641350"/>
          </a:xfrm>
          <a:prstGeom prst="rect">
            <a:avLst/>
          </a:prstGeom>
          <a:noFill/>
          <a:ln w="9525">
            <a:noFill/>
            <a:miter lim="800000"/>
            <a:headEnd/>
            <a:tailEnd/>
          </a:ln>
          <a:effectLst/>
        </p:spPr>
        <p:txBody>
          <a:bodyPr wrap="none">
            <a:spAutoFit/>
          </a:bodyPr>
          <a:lstStyle/>
          <a:p>
            <a:pPr algn="ctr"/>
            <a:r>
              <a:rPr lang="en-US" sz="1800" dirty="0">
                <a:latin typeface="Arial" charset="0"/>
              </a:rPr>
              <a:t>Knowledge of</a:t>
            </a:r>
          </a:p>
          <a:p>
            <a:pPr algn="ctr"/>
            <a:r>
              <a:rPr lang="en-US" sz="1800" dirty="0">
                <a:latin typeface="Arial" charset="0"/>
              </a:rPr>
              <a:t>Your Field</a:t>
            </a:r>
          </a:p>
        </p:txBody>
      </p:sp>
      <p:sp>
        <p:nvSpPr>
          <p:cNvPr id="126984" name="Text Box 8"/>
          <p:cNvSpPr txBox="1">
            <a:spLocks noChangeArrowheads="1"/>
          </p:cNvSpPr>
          <p:nvPr/>
        </p:nvSpPr>
        <p:spPr bwMode="auto">
          <a:xfrm>
            <a:off x="2133600" y="5029200"/>
            <a:ext cx="1720850" cy="915987"/>
          </a:xfrm>
          <a:prstGeom prst="rect">
            <a:avLst/>
          </a:prstGeom>
          <a:noFill/>
          <a:ln w="9525">
            <a:noFill/>
            <a:miter lim="800000"/>
            <a:headEnd/>
            <a:tailEnd/>
          </a:ln>
          <a:effectLst/>
        </p:spPr>
        <p:txBody>
          <a:bodyPr wrap="none">
            <a:spAutoFit/>
          </a:bodyPr>
          <a:lstStyle/>
          <a:p>
            <a:pPr algn="ctr"/>
            <a:r>
              <a:rPr lang="en-US" sz="1800" dirty="0">
                <a:latin typeface="Arial" charset="0"/>
              </a:rPr>
              <a:t>Knowledge </a:t>
            </a:r>
          </a:p>
          <a:p>
            <a:pPr algn="ctr"/>
            <a:r>
              <a:rPr lang="en-US" sz="1800" dirty="0">
                <a:latin typeface="Arial" charset="0"/>
              </a:rPr>
              <a:t>Of How People</a:t>
            </a:r>
          </a:p>
          <a:p>
            <a:pPr algn="ctr"/>
            <a:r>
              <a:rPr lang="en-US" sz="1800" dirty="0">
                <a:latin typeface="Arial" charset="0"/>
              </a:rPr>
              <a:t>Learn</a:t>
            </a:r>
          </a:p>
        </p:txBody>
      </p:sp>
      <p:sp>
        <p:nvSpPr>
          <p:cNvPr id="126985" name="Text Box 9"/>
          <p:cNvSpPr txBox="1">
            <a:spLocks noChangeArrowheads="1"/>
          </p:cNvSpPr>
          <p:nvPr/>
        </p:nvSpPr>
        <p:spPr bwMode="auto">
          <a:xfrm>
            <a:off x="5410200" y="5105400"/>
            <a:ext cx="2152650" cy="915987"/>
          </a:xfrm>
          <a:prstGeom prst="rect">
            <a:avLst/>
          </a:prstGeom>
          <a:noFill/>
          <a:ln w="9525">
            <a:noFill/>
            <a:miter lim="800000"/>
            <a:headEnd/>
            <a:tailEnd/>
          </a:ln>
          <a:effectLst/>
        </p:spPr>
        <p:txBody>
          <a:bodyPr wrap="none">
            <a:spAutoFit/>
          </a:bodyPr>
          <a:lstStyle/>
          <a:p>
            <a:r>
              <a:rPr lang="en-US" sz="1800" dirty="0">
                <a:latin typeface="Arial" charset="0"/>
              </a:rPr>
              <a:t>Knowledge of How </a:t>
            </a:r>
          </a:p>
          <a:p>
            <a:r>
              <a:rPr lang="en-US" sz="1800" dirty="0">
                <a:latin typeface="Arial" charset="0"/>
              </a:rPr>
              <a:t>People Learn </a:t>
            </a:r>
          </a:p>
          <a:p>
            <a:r>
              <a:rPr lang="en-US" sz="1800" dirty="0">
                <a:latin typeface="Arial" charset="0"/>
              </a:rPr>
              <a:t>Your Field</a:t>
            </a:r>
          </a:p>
        </p:txBody>
      </p:sp>
    </p:spTree>
    <p:extLst>
      <p:ext uri="{BB962C8B-B14F-4D97-AF65-F5344CB8AC3E}">
        <p14:creationId xmlns:p14="http://schemas.microsoft.com/office/powerpoint/2010/main" val="4126568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Implications for Students</a:t>
            </a:r>
            <a:endParaRPr lang="en-US" dirty="0"/>
          </a:p>
        </p:txBody>
      </p:sp>
      <p:sp>
        <p:nvSpPr>
          <p:cNvPr id="6" name="Content Placeholder 5"/>
          <p:cNvSpPr>
            <a:spLocks noGrp="1"/>
          </p:cNvSpPr>
          <p:nvPr>
            <p:ph idx="1"/>
          </p:nvPr>
        </p:nvSpPr>
        <p:spPr>
          <a:xfrm>
            <a:off x="457200" y="1600200"/>
            <a:ext cx="8229600" cy="4953000"/>
          </a:xfrm>
        </p:spPr>
        <p:txBody>
          <a:bodyPr>
            <a:normAutofit/>
          </a:bodyPr>
          <a:lstStyle/>
          <a:p>
            <a:pPr>
              <a:lnSpc>
                <a:spcPct val="110000"/>
              </a:lnSpc>
              <a:spcBef>
                <a:spcPts val="0"/>
              </a:spcBef>
            </a:pPr>
            <a:r>
              <a:rPr lang="en-US" sz="3000" dirty="0" smtClean="0"/>
              <a:t>Many students have highly practiced poor learning strategies</a:t>
            </a:r>
          </a:p>
          <a:p>
            <a:pPr lvl="1">
              <a:lnSpc>
                <a:spcPct val="120000"/>
              </a:lnSpc>
              <a:spcBef>
                <a:spcPts val="0"/>
              </a:spcBef>
            </a:pPr>
            <a:r>
              <a:rPr lang="en-US" sz="2600" dirty="0" smtClean="0"/>
              <a:t>Studying more won’t help</a:t>
            </a:r>
          </a:p>
          <a:p>
            <a:pPr lvl="1">
              <a:lnSpc>
                <a:spcPct val="120000"/>
              </a:lnSpc>
              <a:spcBef>
                <a:spcPts val="0"/>
              </a:spcBef>
            </a:pPr>
            <a:r>
              <a:rPr lang="en-US" sz="2600" dirty="0" smtClean="0"/>
              <a:t>Increase overconfidence without learning</a:t>
            </a:r>
          </a:p>
          <a:p>
            <a:pPr>
              <a:lnSpc>
                <a:spcPct val="120000"/>
              </a:lnSpc>
              <a:spcBef>
                <a:spcPts val="0"/>
              </a:spcBef>
            </a:pPr>
            <a:r>
              <a:rPr lang="en-US" sz="3000" dirty="0" smtClean="0"/>
              <a:t>They need to unlearn highly practiced old strategies and develop new, more effective ones</a:t>
            </a:r>
          </a:p>
          <a:p>
            <a:pPr marL="342900" lvl="1" indent="-342900">
              <a:lnSpc>
                <a:spcPct val="120000"/>
              </a:lnSpc>
              <a:spcBef>
                <a:spcPts val="0"/>
              </a:spcBef>
              <a:buFont typeface="Arial" pitchFamily="34" charset="0"/>
              <a:buChar char="•"/>
            </a:pPr>
            <a:r>
              <a:rPr lang="en-US" sz="3000" dirty="0" smtClean="0"/>
              <a:t>Consider study skills in terms of orienting tasks and level or processing</a:t>
            </a:r>
          </a:p>
          <a:p>
            <a:pPr marL="342900" lvl="1" indent="-342900">
              <a:lnSpc>
                <a:spcPct val="120000"/>
              </a:lnSpc>
            </a:pPr>
            <a:endParaRPr lang="en-US" sz="2400"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These findings are strongly counterintuitive</a:t>
            </a:r>
            <a:endParaRPr lang="en-US" dirty="0"/>
          </a:p>
        </p:txBody>
      </p:sp>
      <p:sp>
        <p:nvSpPr>
          <p:cNvPr id="3" name="Content Placeholder 2"/>
          <p:cNvSpPr>
            <a:spLocks noGrp="1"/>
          </p:cNvSpPr>
          <p:nvPr>
            <p:ph idx="1"/>
          </p:nvPr>
        </p:nvSpPr>
        <p:spPr>
          <a:xfrm>
            <a:off x="457200" y="1570037"/>
            <a:ext cx="8229600" cy="4983163"/>
          </a:xfrm>
        </p:spPr>
        <p:txBody>
          <a:bodyPr>
            <a:noAutofit/>
          </a:bodyPr>
          <a:lstStyle/>
          <a:p>
            <a:pPr marL="342900" lvl="1" indent="-342900">
              <a:buFont typeface="Arial" pitchFamily="34" charset="0"/>
              <a:buChar char="•"/>
            </a:pPr>
            <a:r>
              <a:rPr lang="en-US" sz="3000" dirty="0" smtClean="0"/>
              <a:t>All study is effective, only amount, intensity, and desire matter</a:t>
            </a:r>
          </a:p>
          <a:p>
            <a:r>
              <a:rPr lang="en-US" sz="3000" dirty="0" smtClean="0"/>
              <a:t>Motivation automatically improves study effectiveness</a:t>
            </a:r>
          </a:p>
          <a:p>
            <a:r>
              <a:rPr lang="en-US" sz="3000" dirty="0" smtClean="0"/>
              <a:t>Effort equals learning</a:t>
            </a:r>
          </a:p>
          <a:p>
            <a:pPr lvl="1"/>
            <a:r>
              <a:rPr lang="en-US" sz="2600" dirty="0" smtClean="0"/>
              <a:t>Learning is hard work, but not all hard work leads to learning</a:t>
            </a:r>
            <a:endParaRPr lang="en-US" sz="2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Teachers</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a:lnSpc>
                <a:spcPct val="120000"/>
              </a:lnSpc>
            </a:pPr>
            <a:r>
              <a:rPr lang="en-US" dirty="0" smtClean="0"/>
              <a:t>Teaching skill matters, and matters greatly</a:t>
            </a:r>
          </a:p>
          <a:p>
            <a:pPr>
              <a:lnSpc>
                <a:spcPct val="120000"/>
              </a:lnSpc>
            </a:pPr>
            <a:r>
              <a:rPr lang="en-US" dirty="0" smtClean="0"/>
              <a:t>Pedagogy has a significant impact on learning, for better or worse</a:t>
            </a:r>
          </a:p>
          <a:p>
            <a:pPr>
              <a:lnSpc>
                <a:spcPct val="120000"/>
              </a:lnSpc>
            </a:pPr>
            <a:r>
              <a:rPr lang="en-US" dirty="0" smtClean="0"/>
              <a:t>Consider pedagogy in terms of orienting tasks and level of processing</a:t>
            </a:r>
          </a:p>
          <a:p>
            <a:pPr lvl="1">
              <a:lnSpc>
                <a:spcPct val="120000"/>
              </a:lnSpc>
            </a:pPr>
            <a:r>
              <a:rPr lang="en-US" dirty="0" smtClean="0"/>
              <a:t>Design assignments, problem sets, questions, examples to induce deep processing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85800" y="533400"/>
            <a:ext cx="7772400" cy="762000"/>
          </a:xfrm>
        </p:spPr>
        <p:txBody>
          <a:bodyPr>
            <a:normAutofit fontScale="90000"/>
          </a:bodyPr>
          <a:lstStyle/>
          <a:p>
            <a:pPr eaLnBrk="1" hangingPunct="1"/>
            <a:r>
              <a:rPr lang="en-US" sz="4000" dirty="0" smtClean="0"/>
              <a:t>Achieving Deep Processing while Studying</a:t>
            </a:r>
          </a:p>
        </p:txBody>
      </p:sp>
      <p:sp>
        <p:nvSpPr>
          <p:cNvPr id="36866" name="Rectangle 3"/>
          <p:cNvSpPr>
            <a:spLocks noGrp="1" noChangeArrowheads="1"/>
          </p:cNvSpPr>
          <p:nvPr>
            <p:ph type="body" idx="1"/>
          </p:nvPr>
        </p:nvSpPr>
        <p:spPr>
          <a:xfrm>
            <a:off x="685800" y="1676400"/>
            <a:ext cx="7772400" cy="4800600"/>
          </a:xfrm>
        </p:spPr>
        <p:txBody>
          <a:bodyPr>
            <a:normAutofit/>
          </a:bodyPr>
          <a:lstStyle/>
          <a:p>
            <a:pPr eaLnBrk="1" hangingPunct="1">
              <a:buFontTx/>
              <a:buNone/>
            </a:pPr>
            <a:r>
              <a:rPr lang="en-US" sz="2800" dirty="0" smtClean="0"/>
              <a:t>As you study, follow these principles: </a:t>
            </a:r>
          </a:p>
          <a:p>
            <a:pPr eaLnBrk="1" hangingPunct="1">
              <a:spcBef>
                <a:spcPct val="0"/>
              </a:spcBef>
            </a:pPr>
            <a:r>
              <a:rPr lang="en-US" sz="2800" b="1" dirty="0" smtClean="0"/>
              <a:t>Elaboration</a:t>
            </a:r>
            <a:r>
              <a:rPr lang="en-US" sz="2800" dirty="0" smtClean="0"/>
              <a:t>: How does this concept relate to other concepts? Can I make a story?</a:t>
            </a:r>
          </a:p>
          <a:p>
            <a:pPr eaLnBrk="1" hangingPunct="1">
              <a:spcBef>
                <a:spcPct val="0"/>
              </a:spcBef>
            </a:pPr>
            <a:r>
              <a:rPr lang="en-US" sz="2800" b="1" dirty="0" smtClean="0"/>
              <a:t>Distinctiveness</a:t>
            </a:r>
            <a:r>
              <a:rPr lang="en-US" sz="2800" dirty="0" smtClean="0"/>
              <a:t>: How is this concept different from other concepts?</a:t>
            </a:r>
          </a:p>
          <a:p>
            <a:pPr eaLnBrk="1" hangingPunct="1">
              <a:spcBef>
                <a:spcPct val="0"/>
              </a:spcBef>
            </a:pPr>
            <a:r>
              <a:rPr lang="en-US" sz="2800" b="1" dirty="0" smtClean="0"/>
              <a:t>Personal</a:t>
            </a:r>
            <a:r>
              <a:rPr lang="en-US" sz="2800" dirty="0" smtClean="0"/>
              <a:t>: How can I relate this information to my personal experience?</a:t>
            </a:r>
          </a:p>
          <a:p>
            <a:pPr eaLnBrk="1" hangingPunct="1">
              <a:spcBef>
                <a:spcPct val="0"/>
              </a:spcBef>
            </a:pPr>
            <a:r>
              <a:rPr lang="en-US" sz="2800" b="1" dirty="0" smtClean="0"/>
              <a:t>Appropriate to Retrieval and Application</a:t>
            </a:r>
            <a:r>
              <a:rPr lang="en-US" sz="2800" dirty="0" smtClean="0"/>
              <a:t>: How am I expected to use or apply this concept?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These are principles for deep processing, but not a recipe</a:t>
            </a:r>
            <a:endParaRPr lang="en-US" dirty="0"/>
          </a:p>
        </p:txBody>
      </p:sp>
      <p:sp>
        <p:nvSpPr>
          <p:cNvPr id="6" name="Content Placeholder 5"/>
          <p:cNvSpPr>
            <a:spLocks noGrp="1"/>
          </p:cNvSpPr>
          <p:nvPr>
            <p:ph idx="1"/>
          </p:nvPr>
        </p:nvSpPr>
        <p:spPr/>
        <p:txBody>
          <a:bodyPr/>
          <a:lstStyle/>
          <a:p>
            <a:r>
              <a:rPr lang="en-US" dirty="0"/>
              <a:t>There is no set recipe for effective </a:t>
            </a:r>
            <a:r>
              <a:rPr lang="en-US" dirty="0" smtClean="0"/>
              <a:t>studying or effective teaching</a:t>
            </a:r>
          </a:p>
          <a:p>
            <a:r>
              <a:rPr lang="en-US" dirty="0" smtClean="0"/>
              <a:t>What constitutes effective study will depend on the student, the subject, and the assessment</a:t>
            </a:r>
          </a:p>
          <a:p>
            <a:r>
              <a:rPr lang="en-US" dirty="0" smtClean="0"/>
              <a:t>What constitutes effective teaching will depend on the teacher, the students, their mindset, the subject, and the learning goal</a:t>
            </a:r>
            <a:endParaRPr lang="en-US" dirty="0"/>
          </a:p>
          <a:p>
            <a:endParaRPr lang="en-US" dirty="0"/>
          </a:p>
        </p:txBody>
      </p:sp>
    </p:spTree>
    <p:extLst>
      <p:ext uri="{BB962C8B-B14F-4D97-AF65-F5344CB8AC3E}">
        <p14:creationId xmlns:p14="http://schemas.microsoft.com/office/powerpoint/2010/main" val="22028052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339975"/>
            <a:ext cx="7772400" cy="1470025"/>
          </a:xfrm>
        </p:spPr>
        <p:txBody>
          <a:bodyPr>
            <a:normAutofit fontScale="90000"/>
          </a:bodyPr>
          <a:lstStyle/>
          <a:p>
            <a:r>
              <a:rPr lang="en-US" dirty="0" smtClean="0"/>
              <a:t>So shouldn’t we design pedagogies that make students use deep processing all the time?</a:t>
            </a:r>
            <a:br>
              <a:rPr lang="en-US" dirty="0" smtClean="0"/>
            </a:br>
            <a:r>
              <a:rPr lang="en-US" dirty="0" smtClean="0"/>
              <a:t/>
            </a:r>
            <a:br>
              <a:rPr lang="en-US" dirty="0" smtClean="0"/>
            </a:br>
            <a:r>
              <a:rPr lang="en-US" dirty="0" smtClean="0"/>
              <a:t>(What faculty need to know </a:t>
            </a:r>
            <a:br>
              <a:rPr lang="en-US" dirty="0" smtClean="0"/>
            </a:br>
            <a:r>
              <a:rPr lang="en-US" dirty="0" smtClean="0"/>
              <a:t>about learning)</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critical factors in student learning?</a:t>
            </a:r>
            <a:endParaRPr lang="en-US" dirty="0"/>
          </a:p>
        </p:txBody>
      </p:sp>
      <p:sp>
        <p:nvSpPr>
          <p:cNvPr id="3" name="Content Placeholder 2"/>
          <p:cNvSpPr>
            <a:spLocks noGrp="1"/>
          </p:cNvSpPr>
          <p:nvPr>
            <p:ph idx="1"/>
          </p:nvPr>
        </p:nvSpPr>
        <p:spPr/>
        <p:txBody>
          <a:bodyPr/>
          <a:lstStyle/>
          <a:p>
            <a:r>
              <a:rPr lang="en-US" dirty="0" smtClean="0"/>
              <a:t>Engagement</a:t>
            </a:r>
          </a:p>
          <a:p>
            <a:r>
              <a:rPr lang="en-US" dirty="0" smtClean="0"/>
              <a:t>Active learning</a:t>
            </a:r>
          </a:p>
          <a:p>
            <a:r>
              <a:rPr lang="en-US" dirty="0" smtClean="0"/>
              <a:t>Struggle </a:t>
            </a:r>
          </a:p>
          <a:p>
            <a:pPr lvl="1"/>
            <a:r>
              <a:rPr lang="en-US" dirty="0" smtClean="0"/>
              <a:t>Many faculty take pride in how hard they make students struggle</a:t>
            </a:r>
          </a:p>
          <a:p>
            <a:pPr lvl="1"/>
            <a:r>
              <a:rPr lang="en-US" dirty="0" smtClean="0"/>
              <a:t>Assumes struggle leads to better learning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350838"/>
            <a:ext cx="8229600" cy="1096962"/>
          </a:xfrm>
        </p:spPr>
        <p:txBody>
          <a:bodyPr>
            <a:normAutofit fontScale="90000"/>
          </a:bodyPr>
          <a:lstStyle/>
          <a:p>
            <a:r>
              <a:rPr lang="en-US" dirty="0" smtClean="0"/>
              <a:t>Cognitive Load Theory</a:t>
            </a:r>
            <a:br>
              <a:rPr lang="en-US" dirty="0" smtClean="0"/>
            </a:br>
            <a:r>
              <a:rPr lang="en-US" sz="3600" dirty="0" smtClean="0"/>
              <a:t>(e.g. van </a:t>
            </a:r>
            <a:r>
              <a:rPr lang="en-US" sz="3600" dirty="0" err="1" smtClean="0"/>
              <a:t>Merrienboer</a:t>
            </a:r>
            <a:r>
              <a:rPr lang="en-US" sz="3600" dirty="0" smtClean="0"/>
              <a:t> &amp; </a:t>
            </a:r>
            <a:r>
              <a:rPr lang="en-US" sz="3600" dirty="0" err="1" smtClean="0"/>
              <a:t>Sweller</a:t>
            </a:r>
            <a:r>
              <a:rPr lang="en-US" sz="3600" dirty="0" smtClean="0"/>
              <a:t>, 2005) </a:t>
            </a:r>
          </a:p>
        </p:txBody>
      </p:sp>
      <p:sp>
        <p:nvSpPr>
          <p:cNvPr id="36867" name="Rectangle 3"/>
          <p:cNvSpPr>
            <a:spLocks noGrp="1" noChangeArrowheads="1"/>
          </p:cNvSpPr>
          <p:nvPr>
            <p:ph type="body" idx="1"/>
          </p:nvPr>
        </p:nvSpPr>
        <p:spPr>
          <a:xfrm>
            <a:off x="457200" y="1676400"/>
            <a:ext cx="8229600" cy="4876800"/>
          </a:xfrm>
        </p:spPr>
        <p:txBody>
          <a:bodyPr/>
          <a:lstStyle/>
          <a:p>
            <a:pPr eaLnBrk="1" hangingPunct="1"/>
            <a:r>
              <a:rPr lang="en-US" sz="2800" dirty="0" smtClean="0"/>
              <a:t>Mental effort is the amount of concentration that a person has available to devote to tasks</a:t>
            </a:r>
          </a:p>
          <a:p>
            <a:pPr eaLnBrk="1" hangingPunct="1"/>
            <a:r>
              <a:rPr lang="en-US" sz="2800" dirty="0" smtClean="0"/>
              <a:t>Mental effort is always a limited resource</a:t>
            </a:r>
          </a:p>
          <a:p>
            <a:pPr eaLnBrk="1" hangingPunct="1"/>
            <a:r>
              <a:rPr lang="en-US" sz="2800" dirty="0" smtClean="0"/>
              <a:t>Cognitive Load is the total amount of mental effort a task requires to complete it </a:t>
            </a:r>
          </a:p>
          <a:p>
            <a:pPr eaLnBrk="1" hangingPunct="1"/>
            <a:r>
              <a:rPr lang="en-US" sz="2800" dirty="0" smtClean="0"/>
              <a:t>A person can do multiple tasks at once as long as the total cognitive load does not exceed available mental effort</a:t>
            </a:r>
          </a:p>
          <a:p>
            <a:pPr eaLnBrk="1" hangingPunct="1"/>
            <a:r>
              <a:rPr lang="en-US" sz="2800" dirty="0" smtClean="0"/>
              <a:t>If cognitive load exceeds available mental effort, then performance suffers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Autofit/>
          </a:bodyPr>
          <a:lstStyle/>
          <a:p>
            <a:pPr eaLnBrk="1" hangingPunct="1"/>
            <a:r>
              <a:rPr lang="en-US" sz="3600" dirty="0"/>
              <a:t>Student mental effort must meet the demands of instructional cognitive load </a:t>
            </a:r>
          </a:p>
        </p:txBody>
      </p:sp>
      <p:sp>
        <p:nvSpPr>
          <p:cNvPr id="38915" name="Text Box 3"/>
          <p:cNvSpPr txBox="1">
            <a:spLocks noChangeArrowheads="1"/>
          </p:cNvSpPr>
          <p:nvPr/>
        </p:nvSpPr>
        <p:spPr bwMode="auto">
          <a:xfrm>
            <a:off x="874337" y="3632537"/>
            <a:ext cx="1353256" cy="1015663"/>
          </a:xfrm>
          <a:prstGeom prst="rect">
            <a:avLst/>
          </a:prstGeom>
          <a:noFill/>
          <a:ln w="19050">
            <a:solidFill>
              <a:schemeClr val="tx1"/>
            </a:solidFill>
            <a:miter lim="800000"/>
            <a:headEnd/>
            <a:tailEnd/>
          </a:ln>
        </p:spPr>
        <p:txBody>
          <a:bodyPr wrap="none">
            <a:spAutoFit/>
          </a:bodyPr>
          <a:lstStyle/>
          <a:p>
            <a:r>
              <a:rPr lang="en-US" sz="2000" dirty="0"/>
              <a:t>Teachers </a:t>
            </a:r>
          </a:p>
          <a:p>
            <a:r>
              <a:rPr lang="en-US" sz="2000" dirty="0"/>
              <a:t>design </a:t>
            </a:r>
          </a:p>
          <a:p>
            <a:r>
              <a:rPr lang="en-US" sz="2000" dirty="0"/>
              <a:t>instruction</a:t>
            </a:r>
          </a:p>
        </p:txBody>
      </p:sp>
      <p:sp>
        <p:nvSpPr>
          <p:cNvPr id="38917" name="Text Box 5"/>
          <p:cNvSpPr txBox="1">
            <a:spLocks noChangeArrowheads="1"/>
          </p:cNvSpPr>
          <p:nvPr/>
        </p:nvSpPr>
        <p:spPr bwMode="auto">
          <a:xfrm>
            <a:off x="304800" y="5200651"/>
            <a:ext cx="2435731" cy="707886"/>
          </a:xfrm>
          <a:prstGeom prst="rect">
            <a:avLst/>
          </a:prstGeom>
          <a:noFill/>
          <a:ln w="19050">
            <a:solidFill>
              <a:schemeClr val="tx1"/>
            </a:solidFill>
            <a:miter lim="800000"/>
            <a:headEnd/>
            <a:tailEnd/>
          </a:ln>
        </p:spPr>
        <p:txBody>
          <a:bodyPr wrap="none">
            <a:spAutoFit/>
          </a:bodyPr>
          <a:lstStyle/>
          <a:p>
            <a:r>
              <a:rPr lang="en-US" sz="2000" dirty="0"/>
              <a:t>Tasks and concepts</a:t>
            </a:r>
          </a:p>
          <a:p>
            <a:r>
              <a:rPr lang="en-US" sz="2000" dirty="0"/>
              <a:t>possess difficulty</a:t>
            </a:r>
          </a:p>
        </p:txBody>
      </p:sp>
      <p:sp>
        <p:nvSpPr>
          <p:cNvPr id="38918" name="Rectangle 6"/>
          <p:cNvSpPr>
            <a:spLocks noChangeArrowheads="1"/>
          </p:cNvSpPr>
          <p:nvPr/>
        </p:nvSpPr>
        <p:spPr bwMode="auto">
          <a:xfrm>
            <a:off x="6833701" y="3409530"/>
            <a:ext cx="1700699" cy="1818715"/>
          </a:xfrm>
          <a:prstGeom prst="rect">
            <a:avLst/>
          </a:prstGeom>
          <a:solidFill>
            <a:schemeClr val="accent1">
              <a:lumMod val="20000"/>
              <a:lumOff val="80000"/>
            </a:schemeClr>
          </a:solidFill>
          <a:ln w="19050">
            <a:solidFill>
              <a:schemeClr val="tx1"/>
            </a:solidFill>
            <a:miter lim="800000"/>
            <a:headEnd/>
            <a:tailEnd/>
          </a:ln>
        </p:spPr>
        <p:txBody>
          <a:bodyPr wrap="none" anchor="ctr"/>
          <a:lstStyle/>
          <a:p>
            <a:endParaRPr lang="en-US" sz="1350"/>
          </a:p>
        </p:txBody>
      </p:sp>
      <p:sp>
        <p:nvSpPr>
          <p:cNvPr id="38919" name="AutoShape 7"/>
          <p:cNvSpPr>
            <a:spLocks noChangeArrowheads="1"/>
          </p:cNvSpPr>
          <p:nvPr/>
        </p:nvSpPr>
        <p:spPr bwMode="auto">
          <a:xfrm>
            <a:off x="6934200" y="3808073"/>
            <a:ext cx="1505605" cy="1079242"/>
          </a:xfrm>
          <a:prstGeom prst="roundRect">
            <a:avLst>
              <a:gd name="adj" fmla="val 16667"/>
            </a:avLst>
          </a:prstGeom>
          <a:solidFill>
            <a:schemeClr val="accent1">
              <a:lumMod val="20000"/>
              <a:lumOff val="80000"/>
            </a:schemeClr>
          </a:solidFill>
          <a:ln w="9525">
            <a:solidFill>
              <a:schemeClr val="tx1"/>
            </a:solidFill>
            <a:prstDash val="dash"/>
            <a:round/>
            <a:headEnd/>
            <a:tailEnd/>
          </a:ln>
        </p:spPr>
        <p:txBody>
          <a:bodyPr wrap="none" anchor="ctr"/>
          <a:lstStyle/>
          <a:p>
            <a:pPr algn="ctr"/>
            <a:r>
              <a:rPr lang="en-US" sz="2400" dirty="0"/>
              <a:t>Limited </a:t>
            </a:r>
          </a:p>
          <a:p>
            <a:pPr algn="ctr"/>
            <a:r>
              <a:rPr lang="en-US" sz="2400" dirty="0"/>
              <a:t>Resource</a:t>
            </a:r>
          </a:p>
        </p:txBody>
      </p:sp>
      <p:sp>
        <p:nvSpPr>
          <p:cNvPr id="38921" name="Rectangle 9"/>
          <p:cNvSpPr>
            <a:spLocks noChangeArrowheads="1"/>
          </p:cNvSpPr>
          <p:nvPr/>
        </p:nvSpPr>
        <p:spPr bwMode="auto">
          <a:xfrm>
            <a:off x="3065087" y="3801467"/>
            <a:ext cx="1957098" cy="742950"/>
          </a:xfrm>
          <a:prstGeom prst="rect">
            <a:avLst/>
          </a:prstGeom>
          <a:solidFill>
            <a:srgbClr val="FF9900"/>
          </a:solidFill>
          <a:ln w="19050">
            <a:solidFill>
              <a:schemeClr val="tx1"/>
            </a:solidFill>
            <a:miter lim="800000"/>
            <a:headEnd/>
            <a:tailEnd/>
          </a:ln>
        </p:spPr>
        <p:txBody>
          <a:bodyPr wrap="none" anchor="ctr"/>
          <a:lstStyle/>
          <a:p>
            <a:pPr algn="ctr"/>
            <a:r>
              <a:rPr lang="en-US" b="1" dirty="0"/>
              <a:t>Germane Load</a:t>
            </a:r>
          </a:p>
        </p:txBody>
      </p:sp>
      <p:sp>
        <p:nvSpPr>
          <p:cNvPr id="38922" name="Rectangle 10"/>
          <p:cNvSpPr>
            <a:spLocks noChangeArrowheads="1"/>
          </p:cNvSpPr>
          <p:nvPr/>
        </p:nvSpPr>
        <p:spPr bwMode="auto">
          <a:xfrm>
            <a:off x="3065086" y="3172817"/>
            <a:ext cx="1957099" cy="628650"/>
          </a:xfrm>
          <a:prstGeom prst="rect">
            <a:avLst/>
          </a:prstGeom>
          <a:solidFill>
            <a:srgbClr val="FF0000"/>
          </a:solidFill>
          <a:ln w="19050">
            <a:solidFill>
              <a:schemeClr val="tx1"/>
            </a:solidFill>
            <a:miter lim="800000"/>
            <a:headEnd/>
            <a:tailEnd/>
          </a:ln>
        </p:spPr>
        <p:txBody>
          <a:bodyPr wrap="none" anchor="ctr"/>
          <a:lstStyle/>
          <a:p>
            <a:pPr algn="ctr"/>
            <a:r>
              <a:rPr lang="en-US" b="1" dirty="0"/>
              <a:t>Extraneous Load</a:t>
            </a:r>
          </a:p>
        </p:txBody>
      </p:sp>
      <p:sp>
        <p:nvSpPr>
          <p:cNvPr id="38923" name="Text Box 11"/>
          <p:cNvSpPr txBox="1">
            <a:spLocks noChangeArrowheads="1"/>
          </p:cNvSpPr>
          <p:nvPr/>
        </p:nvSpPr>
        <p:spPr bwMode="auto">
          <a:xfrm>
            <a:off x="2780866" y="1981200"/>
            <a:ext cx="2241319" cy="830997"/>
          </a:xfrm>
          <a:prstGeom prst="rect">
            <a:avLst/>
          </a:prstGeom>
          <a:noFill/>
          <a:ln w="9525">
            <a:noFill/>
            <a:miter lim="800000"/>
            <a:headEnd/>
            <a:tailEnd/>
          </a:ln>
        </p:spPr>
        <p:txBody>
          <a:bodyPr wrap="none">
            <a:spAutoFit/>
          </a:bodyPr>
          <a:lstStyle/>
          <a:p>
            <a:pPr algn="ctr"/>
            <a:r>
              <a:rPr lang="en-US" sz="2400" dirty="0"/>
              <a:t>Cognitive Load</a:t>
            </a:r>
          </a:p>
          <a:p>
            <a:pPr algn="ctr"/>
            <a:r>
              <a:rPr lang="en-US" sz="2400" dirty="0"/>
              <a:t>of Teaching</a:t>
            </a:r>
          </a:p>
        </p:txBody>
      </p:sp>
      <p:sp>
        <p:nvSpPr>
          <p:cNvPr id="38924" name="Line 12"/>
          <p:cNvSpPr>
            <a:spLocks noChangeShapeType="1"/>
          </p:cNvSpPr>
          <p:nvPr/>
        </p:nvSpPr>
        <p:spPr bwMode="auto">
          <a:xfrm flipV="1">
            <a:off x="2262973" y="3555146"/>
            <a:ext cx="802112" cy="589215"/>
          </a:xfrm>
          <a:prstGeom prst="line">
            <a:avLst/>
          </a:prstGeom>
          <a:noFill/>
          <a:ln w="28575">
            <a:solidFill>
              <a:schemeClr val="tx1"/>
            </a:solidFill>
            <a:round/>
            <a:headEnd/>
            <a:tailEnd type="triangle" w="lg" len="med"/>
          </a:ln>
        </p:spPr>
        <p:txBody>
          <a:bodyPr/>
          <a:lstStyle/>
          <a:p>
            <a:endParaRPr lang="en-US" sz="1350"/>
          </a:p>
        </p:txBody>
      </p:sp>
      <p:sp>
        <p:nvSpPr>
          <p:cNvPr id="38925" name="Line 13"/>
          <p:cNvSpPr>
            <a:spLocks noChangeShapeType="1"/>
          </p:cNvSpPr>
          <p:nvPr/>
        </p:nvSpPr>
        <p:spPr bwMode="auto">
          <a:xfrm>
            <a:off x="2262973" y="4144362"/>
            <a:ext cx="802112" cy="39433"/>
          </a:xfrm>
          <a:prstGeom prst="line">
            <a:avLst/>
          </a:prstGeom>
          <a:noFill/>
          <a:ln w="28575">
            <a:solidFill>
              <a:schemeClr val="tx1"/>
            </a:solidFill>
            <a:round/>
            <a:headEnd/>
            <a:tailEnd type="triangle" w="lg" len="med"/>
          </a:ln>
        </p:spPr>
        <p:txBody>
          <a:bodyPr/>
          <a:lstStyle/>
          <a:p>
            <a:endParaRPr lang="en-US" sz="1350"/>
          </a:p>
        </p:txBody>
      </p:sp>
      <p:sp>
        <p:nvSpPr>
          <p:cNvPr id="38926" name="Line 14"/>
          <p:cNvSpPr>
            <a:spLocks noChangeShapeType="1"/>
          </p:cNvSpPr>
          <p:nvPr/>
        </p:nvSpPr>
        <p:spPr bwMode="auto">
          <a:xfrm flipV="1">
            <a:off x="1604798" y="4887315"/>
            <a:ext cx="1460289" cy="313334"/>
          </a:xfrm>
          <a:prstGeom prst="line">
            <a:avLst/>
          </a:prstGeom>
          <a:noFill/>
          <a:ln w="28575">
            <a:solidFill>
              <a:schemeClr val="tx1"/>
            </a:solidFill>
            <a:round/>
            <a:headEnd/>
            <a:tailEnd type="triangle" w="lg" len="med"/>
          </a:ln>
        </p:spPr>
        <p:txBody>
          <a:bodyPr/>
          <a:lstStyle/>
          <a:p>
            <a:endParaRPr lang="en-US" sz="1350"/>
          </a:p>
        </p:txBody>
      </p:sp>
      <p:sp>
        <p:nvSpPr>
          <p:cNvPr id="38928" name="Rectangle 16"/>
          <p:cNvSpPr>
            <a:spLocks noChangeArrowheads="1"/>
          </p:cNvSpPr>
          <p:nvPr/>
        </p:nvSpPr>
        <p:spPr bwMode="auto">
          <a:xfrm>
            <a:off x="3065087" y="4544417"/>
            <a:ext cx="1957098" cy="742950"/>
          </a:xfrm>
          <a:prstGeom prst="rect">
            <a:avLst/>
          </a:prstGeom>
          <a:solidFill>
            <a:srgbClr val="FFFF00"/>
          </a:solidFill>
          <a:ln w="19050">
            <a:solidFill>
              <a:schemeClr val="tx1"/>
            </a:solidFill>
            <a:miter lim="800000"/>
            <a:headEnd/>
            <a:tailEnd/>
          </a:ln>
        </p:spPr>
        <p:txBody>
          <a:bodyPr wrap="none" anchor="ctr"/>
          <a:lstStyle/>
          <a:p>
            <a:pPr algn="ctr"/>
            <a:r>
              <a:rPr lang="en-US" b="1" dirty="0"/>
              <a:t>Intrinsic Load</a:t>
            </a:r>
          </a:p>
        </p:txBody>
      </p:sp>
      <p:sp>
        <p:nvSpPr>
          <p:cNvPr id="3" name="TextBox 2"/>
          <p:cNvSpPr txBox="1"/>
          <p:nvPr/>
        </p:nvSpPr>
        <p:spPr>
          <a:xfrm>
            <a:off x="6833701" y="1752600"/>
            <a:ext cx="1700699" cy="1200329"/>
          </a:xfrm>
          <a:prstGeom prst="rect">
            <a:avLst/>
          </a:prstGeom>
          <a:noFill/>
          <a:ln>
            <a:noFill/>
          </a:ln>
        </p:spPr>
        <p:txBody>
          <a:bodyPr wrap="square" rtlCol="0" anchor="ctr">
            <a:spAutoFit/>
          </a:bodyPr>
          <a:lstStyle/>
          <a:p>
            <a:pPr algn="ctr"/>
            <a:r>
              <a:rPr lang="en-US" sz="2400" dirty="0"/>
              <a:t>Available</a:t>
            </a:r>
          </a:p>
          <a:p>
            <a:pPr algn="ctr"/>
            <a:r>
              <a:rPr lang="en-US" sz="2400" dirty="0"/>
              <a:t>Mental Effort</a:t>
            </a:r>
          </a:p>
        </p:txBody>
      </p:sp>
      <p:sp>
        <p:nvSpPr>
          <p:cNvPr id="14" name="TextBox 13"/>
          <p:cNvSpPr txBox="1"/>
          <p:nvPr/>
        </p:nvSpPr>
        <p:spPr>
          <a:xfrm>
            <a:off x="5212024" y="3896054"/>
            <a:ext cx="1417376" cy="830997"/>
          </a:xfrm>
          <a:prstGeom prst="rect">
            <a:avLst/>
          </a:prstGeom>
          <a:noFill/>
          <a:ln>
            <a:solidFill>
              <a:schemeClr val="tx1"/>
            </a:solidFill>
          </a:ln>
        </p:spPr>
        <p:txBody>
          <a:bodyPr wrap="none" rtlCol="0">
            <a:spAutoFit/>
          </a:bodyPr>
          <a:lstStyle/>
          <a:p>
            <a:pPr algn="ctr"/>
            <a:r>
              <a:rPr lang="en-US" sz="2400" dirty="0"/>
              <a:t>Must be</a:t>
            </a:r>
          </a:p>
          <a:p>
            <a:pPr algn="ctr"/>
            <a:r>
              <a:rPr lang="en-US" sz="2400" dirty="0"/>
              <a:t>less than</a:t>
            </a:r>
          </a:p>
        </p:txBody>
      </p:sp>
    </p:spTree>
    <p:extLst>
      <p:ext uri="{BB962C8B-B14F-4D97-AF65-F5344CB8AC3E}">
        <p14:creationId xmlns:p14="http://schemas.microsoft.com/office/powerpoint/2010/main" val="296848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18"/>
                                        </p:tgtEl>
                                        <p:attrNameLst>
                                          <p:attrName>style.visibility</p:attrName>
                                        </p:attrNameLst>
                                      </p:cBhvr>
                                      <p:to>
                                        <p:strVal val="visible"/>
                                      </p:to>
                                    </p:set>
                                    <p:animEffect transition="in" filter="dissolve">
                                      <p:cBhvr>
                                        <p:cTn id="7" dur="500"/>
                                        <p:tgtEl>
                                          <p:spTgt spid="3891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8919"/>
                                        </p:tgtEl>
                                        <p:attrNameLst>
                                          <p:attrName>style.visibility</p:attrName>
                                        </p:attrNameLst>
                                      </p:cBhvr>
                                      <p:to>
                                        <p:strVal val="visible"/>
                                      </p:to>
                                    </p:set>
                                    <p:animEffect transition="in" filter="dissolve">
                                      <p:cBhvr>
                                        <p:cTn id="10" dur="500"/>
                                        <p:tgtEl>
                                          <p:spTgt spid="3891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8923"/>
                                        </p:tgtEl>
                                        <p:attrNameLst>
                                          <p:attrName>style.visibility</p:attrName>
                                        </p:attrNameLst>
                                      </p:cBhvr>
                                      <p:to>
                                        <p:strVal val="visible"/>
                                      </p:to>
                                    </p:set>
                                    <p:animEffect transition="in" filter="dissolve">
                                      <p:cBhvr>
                                        <p:cTn id="18" dur="500"/>
                                        <p:tgtEl>
                                          <p:spTgt spid="38923"/>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8928"/>
                                        </p:tgtEl>
                                        <p:attrNameLst>
                                          <p:attrName>style.visibility</p:attrName>
                                        </p:attrNameLst>
                                      </p:cBhvr>
                                      <p:to>
                                        <p:strVal val="visible"/>
                                      </p:to>
                                    </p:set>
                                    <p:animEffect transition="in" filter="dissolve">
                                      <p:cBhvr>
                                        <p:cTn id="23" dur="500"/>
                                        <p:tgtEl>
                                          <p:spTgt spid="38928"/>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8926"/>
                                        </p:tgtEl>
                                        <p:attrNameLst>
                                          <p:attrName>style.visibility</p:attrName>
                                        </p:attrNameLst>
                                      </p:cBhvr>
                                      <p:to>
                                        <p:strVal val="visible"/>
                                      </p:to>
                                    </p:set>
                                    <p:animEffect transition="in" filter="dissolve">
                                      <p:cBhvr>
                                        <p:cTn id="26" dur="500"/>
                                        <p:tgtEl>
                                          <p:spTgt spid="38926"/>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8917"/>
                                        </p:tgtEl>
                                        <p:attrNameLst>
                                          <p:attrName>style.visibility</p:attrName>
                                        </p:attrNameLst>
                                      </p:cBhvr>
                                      <p:to>
                                        <p:strVal val="visible"/>
                                      </p:to>
                                    </p:set>
                                    <p:animEffect transition="in" filter="dissolve">
                                      <p:cBhvr>
                                        <p:cTn id="29" dur="500"/>
                                        <p:tgtEl>
                                          <p:spTgt spid="38917"/>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8915"/>
                                        </p:tgtEl>
                                        <p:attrNameLst>
                                          <p:attrName>style.visibility</p:attrName>
                                        </p:attrNameLst>
                                      </p:cBhvr>
                                      <p:to>
                                        <p:strVal val="visible"/>
                                      </p:to>
                                    </p:set>
                                    <p:animEffect transition="in" filter="dissolve">
                                      <p:cBhvr>
                                        <p:cTn id="34" dur="500"/>
                                        <p:tgtEl>
                                          <p:spTgt spid="38915"/>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8921"/>
                                        </p:tgtEl>
                                        <p:attrNameLst>
                                          <p:attrName>style.visibility</p:attrName>
                                        </p:attrNameLst>
                                      </p:cBhvr>
                                      <p:to>
                                        <p:strVal val="visible"/>
                                      </p:to>
                                    </p:set>
                                    <p:animEffect transition="in" filter="dissolve">
                                      <p:cBhvr>
                                        <p:cTn id="37" dur="500"/>
                                        <p:tgtEl>
                                          <p:spTgt spid="38921"/>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8922"/>
                                        </p:tgtEl>
                                        <p:attrNameLst>
                                          <p:attrName>style.visibility</p:attrName>
                                        </p:attrNameLst>
                                      </p:cBhvr>
                                      <p:to>
                                        <p:strVal val="visible"/>
                                      </p:to>
                                    </p:set>
                                    <p:animEffect transition="in" filter="dissolve">
                                      <p:cBhvr>
                                        <p:cTn id="40" dur="500"/>
                                        <p:tgtEl>
                                          <p:spTgt spid="38922"/>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8924"/>
                                        </p:tgtEl>
                                        <p:attrNameLst>
                                          <p:attrName>style.visibility</p:attrName>
                                        </p:attrNameLst>
                                      </p:cBhvr>
                                      <p:to>
                                        <p:strVal val="visible"/>
                                      </p:to>
                                    </p:set>
                                    <p:animEffect transition="in" filter="dissolve">
                                      <p:cBhvr>
                                        <p:cTn id="43" dur="500"/>
                                        <p:tgtEl>
                                          <p:spTgt spid="38924"/>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8925"/>
                                        </p:tgtEl>
                                        <p:attrNameLst>
                                          <p:attrName>style.visibility</p:attrName>
                                        </p:attrNameLst>
                                      </p:cBhvr>
                                      <p:to>
                                        <p:strVal val="visible"/>
                                      </p:to>
                                    </p:set>
                                    <p:animEffect transition="in" filter="dissolve">
                                      <p:cBhvr>
                                        <p:cTn id="46" dur="500"/>
                                        <p:tgtEl>
                                          <p:spTgt spid="38925"/>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1"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nimBg="1"/>
      <p:bldP spid="38917" grpId="0" animBg="1"/>
      <p:bldP spid="38918" grpId="0" animBg="1"/>
      <p:bldP spid="38919" grpId="0" animBg="1"/>
      <p:bldP spid="38921" grpId="0" animBg="1"/>
      <p:bldP spid="38922" grpId="0" animBg="1"/>
      <p:bldP spid="38923" grpId="0"/>
      <p:bldP spid="38924" grpId="0" animBg="1"/>
      <p:bldP spid="38925" grpId="0" animBg="1"/>
      <p:bldP spid="38926" grpId="0" animBg="1"/>
      <p:bldP spid="38928" grpId="0" animBg="1"/>
      <p:bldP spid="3" grpId="0"/>
      <p:bldP spid="1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smtClean="0"/>
              <a:t>Name the days of the week out loud and in order as fast as you can</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457200" y="533400"/>
            <a:ext cx="8305800" cy="762000"/>
          </a:xfrm>
        </p:spPr>
        <p:txBody>
          <a:bodyPr>
            <a:noAutofit/>
          </a:bodyPr>
          <a:lstStyle/>
          <a:p>
            <a:r>
              <a:rPr lang="en-US" sz="4000" dirty="0" smtClean="0"/>
              <a:t>Teacher Beliefs </a:t>
            </a:r>
            <a:r>
              <a:rPr lang="en-US" sz="4000" dirty="0"/>
              <a:t>about How People Learn</a:t>
            </a:r>
          </a:p>
        </p:txBody>
      </p:sp>
      <p:sp>
        <p:nvSpPr>
          <p:cNvPr id="211971" name="Rectangle 3"/>
          <p:cNvSpPr>
            <a:spLocks noGrp="1" noChangeArrowheads="1"/>
          </p:cNvSpPr>
          <p:nvPr>
            <p:ph type="body" idx="1"/>
          </p:nvPr>
        </p:nvSpPr>
        <p:spPr>
          <a:xfrm>
            <a:off x="685800" y="1676400"/>
            <a:ext cx="7772400" cy="5181600"/>
          </a:xfrm>
        </p:spPr>
        <p:txBody>
          <a:bodyPr>
            <a:normAutofit/>
          </a:bodyPr>
          <a:lstStyle/>
          <a:p>
            <a:pPr>
              <a:lnSpc>
                <a:spcPct val="90000"/>
              </a:lnSpc>
            </a:pPr>
            <a:r>
              <a:rPr lang="en-US" sz="3000" dirty="0"/>
              <a:t>Teaching requires a  mental model of how people learn. </a:t>
            </a:r>
          </a:p>
          <a:p>
            <a:pPr>
              <a:lnSpc>
                <a:spcPct val="90000"/>
              </a:lnSpc>
            </a:pPr>
            <a:r>
              <a:rPr lang="en-US" sz="3000" dirty="0" smtClean="0"/>
              <a:t>Determines which </a:t>
            </a:r>
            <a:r>
              <a:rPr lang="en-US" sz="3000" dirty="0"/>
              <a:t>teaching methods </a:t>
            </a:r>
            <a:r>
              <a:rPr lang="en-US" sz="3000" dirty="0" smtClean="0"/>
              <a:t>are selected, how they are implemented and assessed, and how to adjust if there are problems.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1970"/>
                                        </p:tgtEl>
                                        <p:attrNameLst>
                                          <p:attrName>style.visibility</p:attrName>
                                        </p:attrNameLst>
                                      </p:cBhvr>
                                      <p:to>
                                        <p:strVal val="visible"/>
                                      </p:to>
                                    </p:set>
                                    <p:animEffect transition="in" filter="dissolve">
                                      <p:cBhvr>
                                        <p:cTn id="7" dur="500"/>
                                        <p:tgtEl>
                                          <p:spTgt spid="2119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1971">
                                            <p:txEl>
                                              <p:pRg st="0" end="0"/>
                                            </p:txEl>
                                          </p:spTgt>
                                        </p:tgtEl>
                                        <p:attrNameLst>
                                          <p:attrName>style.visibility</p:attrName>
                                        </p:attrNameLst>
                                      </p:cBhvr>
                                      <p:to>
                                        <p:strVal val="visible"/>
                                      </p:to>
                                    </p:set>
                                    <p:animEffect transition="in" filter="dissolve">
                                      <p:cBhvr>
                                        <p:cTn id="12" dur="500"/>
                                        <p:tgtEl>
                                          <p:spTgt spid="2119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1971">
                                            <p:txEl>
                                              <p:pRg st="1" end="1"/>
                                            </p:txEl>
                                          </p:spTgt>
                                        </p:tgtEl>
                                        <p:attrNameLst>
                                          <p:attrName>style.visibility</p:attrName>
                                        </p:attrNameLst>
                                      </p:cBhvr>
                                      <p:to>
                                        <p:strVal val="visible"/>
                                      </p:to>
                                    </p:set>
                                    <p:animEffect transition="in" filter="dissolve">
                                      <p:cBhvr>
                                        <p:cTn id="17" dur="500"/>
                                        <p:tgtEl>
                                          <p:spTgt spid="2119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p:bldP spid="211971"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a:t>About this Activity</a:t>
            </a:r>
          </a:p>
        </p:txBody>
      </p:sp>
      <p:sp>
        <p:nvSpPr>
          <p:cNvPr id="279555" name="Rectangle 3"/>
          <p:cNvSpPr>
            <a:spLocks noGrp="1" noChangeArrowheads="1"/>
          </p:cNvSpPr>
          <p:nvPr>
            <p:ph type="body" idx="1"/>
          </p:nvPr>
        </p:nvSpPr>
        <p:spPr/>
        <p:txBody>
          <a:bodyPr/>
          <a:lstStyle/>
          <a:p>
            <a:pPr>
              <a:lnSpc>
                <a:spcPct val="90000"/>
              </a:lnSpc>
            </a:pPr>
            <a:r>
              <a:rPr lang="en-US" dirty="0"/>
              <a:t>Were you </a:t>
            </a:r>
            <a:r>
              <a:rPr lang="en-US" b="1" i="1" dirty="0"/>
              <a:t>engaged</a:t>
            </a:r>
            <a:r>
              <a:rPr lang="en-US" dirty="0"/>
              <a:t>?</a:t>
            </a:r>
          </a:p>
          <a:p>
            <a:pPr>
              <a:lnSpc>
                <a:spcPct val="90000"/>
              </a:lnSpc>
            </a:pPr>
            <a:r>
              <a:rPr lang="en-US" dirty="0"/>
              <a:t>Were you engaged in </a:t>
            </a:r>
            <a:r>
              <a:rPr lang="en-US" b="1" i="1" dirty="0"/>
              <a:t>active problem solving?</a:t>
            </a:r>
          </a:p>
          <a:p>
            <a:pPr>
              <a:lnSpc>
                <a:spcPct val="90000"/>
              </a:lnSpc>
            </a:pPr>
            <a:r>
              <a:rPr lang="en-US" dirty="0"/>
              <a:t>Were you</a:t>
            </a:r>
            <a:r>
              <a:rPr lang="en-US" b="1" i="1" dirty="0"/>
              <a:t> working hard and struggling? </a:t>
            </a:r>
          </a:p>
          <a:p>
            <a:pPr>
              <a:lnSpc>
                <a:spcPct val="90000"/>
              </a:lnSpc>
            </a:pPr>
            <a:r>
              <a:rPr lang="en-US" dirty="0" smtClean="0"/>
              <a:t>What was the </a:t>
            </a:r>
            <a:r>
              <a:rPr lang="en-US" dirty="0"/>
              <a:t>4</a:t>
            </a:r>
            <a:r>
              <a:rPr lang="en-US" baseline="30000" dirty="0"/>
              <a:t>th</a:t>
            </a:r>
            <a:r>
              <a:rPr lang="en-US" dirty="0"/>
              <a:t> </a:t>
            </a:r>
            <a:r>
              <a:rPr lang="en-US" dirty="0" smtClean="0"/>
              <a:t>day in the list?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79554"/>
                                        </p:tgtEl>
                                        <p:attrNameLst>
                                          <p:attrName>style.visibility</p:attrName>
                                        </p:attrNameLst>
                                      </p:cBhvr>
                                      <p:to>
                                        <p:strVal val="visible"/>
                                      </p:to>
                                    </p:set>
                                    <p:animEffect transition="in" filter="dissolve">
                                      <p:cBhvr>
                                        <p:cTn id="7" dur="500"/>
                                        <p:tgtEl>
                                          <p:spTgt spid="2795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9555">
                                            <p:txEl>
                                              <p:pRg st="0" end="0"/>
                                            </p:txEl>
                                          </p:spTgt>
                                        </p:tgtEl>
                                        <p:attrNameLst>
                                          <p:attrName>style.visibility</p:attrName>
                                        </p:attrNameLst>
                                      </p:cBhvr>
                                      <p:to>
                                        <p:strVal val="visible"/>
                                      </p:to>
                                    </p:set>
                                    <p:animEffect transition="in" filter="dissolve">
                                      <p:cBhvr>
                                        <p:cTn id="12" dur="500"/>
                                        <p:tgtEl>
                                          <p:spTgt spid="279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9555">
                                            <p:txEl>
                                              <p:pRg st="1" end="1"/>
                                            </p:txEl>
                                          </p:spTgt>
                                        </p:tgtEl>
                                        <p:attrNameLst>
                                          <p:attrName>style.visibility</p:attrName>
                                        </p:attrNameLst>
                                      </p:cBhvr>
                                      <p:to>
                                        <p:strVal val="visible"/>
                                      </p:to>
                                    </p:set>
                                    <p:animEffect transition="in" filter="dissolve">
                                      <p:cBhvr>
                                        <p:cTn id="17" dur="500"/>
                                        <p:tgtEl>
                                          <p:spTgt spid="2795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79555">
                                            <p:txEl>
                                              <p:pRg st="2" end="2"/>
                                            </p:txEl>
                                          </p:spTgt>
                                        </p:tgtEl>
                                        <p:attrNameLst>
                                          <p:attrName>style.visibility</p:attrName>
                                        </p:attrNameLst>
                                      </p:cBhvr>
                                      <p:to>
                                        <p:strVal val="visible"/>
                                      </p:to>
                                    </p:set>
                                    <p:animEffect transition="in" filter="dissolve">
                                      <p:cBhvr>
                                        <p:cTn id="22" dur="500"/>
                                        <p:tgtEl>
                                          <p:spTgt spid="27955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79555">
                                            <p:txEl>
                                              <p:pRg st="3" end="3"/>
                                            </p:txEl>
                                          </p:spTgt>
                                        </p:tgtEl>
                                        <p:attrNameLst>
                                          <p:attrName>style.visibility</p:attrName>
                                        </p:attrNameLst>
                                      </p:cBhvr>
                                      <p:to>
                                        <p:strVal val="visible"/>
                                      </p:to>
                                    </p:set>
                                    <p:animEffect transition="in" filter="dissolve">
                                      <p:cBhvr>
                                        <p:cTn id="27" dur="500"/>
                                        <p:tgtEl>
                                          <p:spTgt spid="279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4" grpId="0"/>
      <p:bldP spid="279555"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en-US" sz="4000" smtClean="0"/>
              <a:t>Name the Days of the Week as Quickly as You Can</a:t>
            </a:r>
          </a:p>
        </p:txBody>
      </p:sp>
      <p:sp>
        <p:nvSpPr>
          <p:cNvPr id="34820" name="Rectangle 4"/>
          <p:cNvSpPr>
            <a:spLocks noGrp="1" noChangeArrowheads="1"/>
          </p:cNvSpPr>
          <p:nvPr>
            <p:ph type="body" idx="1"/>
          </p:nvPr>
        </p:nvSpPr>
        <p:spPr/>
        <p:txBody>
          <a:bodyPr/>
          <a:lstStyle/>
          <a:p>
            <a:pPr eaLnBrk="1" hangingPunct="1">
              <a:lnSpc>
                <a:spcPct val="90000"/>
              </a:lnSpc>
              <a:buFontTx/>
              <a:buNone/>
            </a:pPr>
            <a:r>
              <a:rPr lang="en-US" dirty="0" smtClean="0"/>
              <a:t>In Alphabetical Order</a:t>
            </a:r>
          </a:p>
          <a:p>
            <a:pPr marL="514350" indent="-514350" eaLnBrk="1" hangingPunct="1">
              <a:lnSpc>
                <a:spcPct val="90000"/>
              </a:lnSpc>
              <a:buFont typeface="+mj-lt"/>
              <a:buAutoNum type="arabicParenR"/>
            </a:pPr>
            <a:r>
              <a:rPr lang="en-US" dirty="0" smtClean="0"/>
              <a:t>Friday</a:t>
            </a:r>
          </a:p>
          <a:p>
            <a:pPr marL="514350" indent="-514350" eaLnBrk="1" hangingPunct="1">
              <a:lnSpc>
                <a:spcPct val="90000"/>
              </a:lnSpc>
              <a:buFont typeface="+mj-lt"/>
              <a:buAutoNum type="arabicParenR"/>
            </a:pPr>
            <a:r>
              <a:rPr lang="en-US" dirty="0" smtClean="0"/>
              <a:t>Monday</a:t>
            </a:r>
          </a:p>
          <a:p>
            <a:pPr marL="514350" indent="-514350" eaLnBrk="1" hangingPunct="1">
              <a:lnSpc>
                <a:spcPct val="90000"/>
              </a:lnSpc>
              <a:buFont typeface="+mj-lt"/>
              <a:buAutoNum type="arabicParenR"/>
            </a:pPr>
            <a:r>
              <a:rPr lang="en-US" dirty="0" smtClean="0"/>
              <a:t>Saturday</a:t>
            </a:r>
          </a:p>
          <a:p>
            <a:pPr marL="514350" indent="-514350" eaLnBrk="1" hangingPunct="1">
              <a:lnSpc>
                <a:spcPct val="90000"/>
              </a:lnSpc>
              <a:buFont typeface="+mj-lt"/>
              <a:buAutoNum type="arabicParenR"/>
            </a:pPr>
            <a:r>
              <a:rPr lang="en-US" dirty="0" smtClean="0"/>
              <a:t>Sunday</a:t>
            </a:r>
          </a:p>
          <a:p>
            <a:pPr marL="514350" indent="-514350" eaLnBrk="1" hangingPunct="1">
              <a:lnSpc>
                <a:spcPct val="90000"/>
              </a:lnSpc>
              <a:buFont typeface="+mj-lt"/>
              <a:buAutoNum type="arabicParenR"/>
            </a:pPr>
            <a:r>
              <a:rPr lang="en-US" dirty="0" smtClean="0"/>
              <a:t>Thursday</a:t>
            </a:r>
          </a:p>
          <a:p>
            <a:pPr marL="514350" indent="-514350" eaLnBrk="1" hangingPunct="1">
              <a:lnSpc>
                <a:spcPct val="90000"/>
              </a:lnSpc>
              <a:buFont typeface="+mj-lt"/>
              <a:buAutoNum type="arabicParenR"/>
            </a:pPr>
            <a:r>
              <a:rPr lang="en-US" dirty="0" smtClean="0"/>
              <a:t>Tuesday</a:t>
            </a:r>
          </a:p>
          <a:p>
            <a:pPr marL="514350" indent="-514350" eaLnBrk="1" hangingPunct="1">
              <a:lnSpc>
                <a:spcPct val="90000"/>
              </a:lnSpc>
              <a:buFont typeface="+mj-lt"/>
              <a:buAutoNum type="arabicParenR"/>
            </a:pPr>
            <a:r>
              <a:rPr lang="en-US" dirty="0" smtClean="0"/>
              <a:t>Wednesday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dissolve">
                                      <p:cBhvr>
                                        <p:cTn id="7" dur="500"/>
                                        <p:tgtEl>
                                          <p:spTgt spid="3482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4820">
                                            <p:txEl>
                                              <p:pRg st="1" end="1"/>
                                            </p:txEl>
                                          </p:spTgt>
                                        </p:tgtEl>
                                        <p:attrNameLst>
                                          <p:attrName>style.visibility</p:attrName>
                                        </p:attrNameLst>
                                      </p:cBhvr>
                                      <p:to>
                                        <p:strVal val="visible"/>
                                      </p:to>
                                    </p:set>
                                    <p:animEffect transition="in" filter="dissolve">
                                      <p:cBhvr>
                                        <p:cTn id="10" dur="500"/>
                                        <p:tgtEl>
                                          <p:spTgt spid="3482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4820">
                                            <p:txEl>
                                              <p:pRg st="2" end="2"/>
                                            </p:txEl>
                                          </p:spTgt>
                                        </p:tgtEl>
                                        <p:attrNameLst>
                                          <p:attrName>style.visibility</p:attrName>
                                        </p:attrNameLst>
                                      </p:cBhvr>
                                      <p:to>
                                        <p:strVal val="visible"/>
                                      </p:to>
                                    </p:set>
                                    <p:animEffect transition="in" filter="dissolve">
                                      <p:cBhvr>
                                        <p:cTn id="13" dur="500"/>
                                        <p:tgtEl>
                                          <p:spTgt spid="34820">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4820">
                                            <p:txEl>
                                              <p:pRg st="3" end="3"/>
                                            </p:txEl>
                                          </p:spTgt>
                                        </p:tgtEl>
                                        <p:attrNameLst>
                                          <p:attrName>style.visibility</p:attrName>
                                        </p:attrNameLst>
                                      </p:cBhvr>
                                      <p:to>
                                        <p:strVal val="visible"/>
                                      </p:to>
                                    </p:set>
                                    <p:animEffect transition="in" filter="dissolve">
                                      <p:cBhvr>
                                        <p:cTn id="16" dur="500"/>
                                        <p:tgtEl>
                                          <p:spTgt spid="34820">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4820">
                                            <p:txEl>
                                              <p:pRg st="4" end="4"/>
                                            </p:txEl>
                                          </p:spTgt>
                                        </p:tgtEl>
                                        <p:attrNameLst>
                                          <p:attrName>style.visibility</p:attrName>
                                        </p:attrNameLst>
                                      </p:cBhvr>
                                      <p:to>
                                        <p:strVal val="visible"/>
                                      </p:to>
                                    </p:set>
                                    <p:animEffect transition="in" filter="dissolve">
                                      <p:cBhvr>
                                        <p:cTn id="19" dur="500"/>
                                        <p:tgtEl>
                                          <p:spTgt spid="34820">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4820">
                                            <p:txEl>
                                              <p:pRg st="5" end="5"/>
                                            </p:txEl>
                                          </p:spTgt>
                                        </p:tgtEl>
                                        <p:attrNameLst>
                                          <p:attrName>style.visibility</p:attrName>
                                        </p:attrNameLst>
                                      </p:cBhvr>
                                      <p:to>
                                        <p:strVal val="visible"/>
                                      </p:to>
                                    </p:set>
                                    <p:animEffect transition="in" filter="dissolve">
                                      <p:cBhvr>
                                        <p:cTn id="22" dur="500"/>
                                        <p:tgtEl>
                                          <p:spTgt spid="34820">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4820">
                                            <p:txEl>
                                              <p:pRg st="6" end="6"/>
                                            </p:txEl>
                                          </p:spTgt>
                                        </p:tgtEl>
                                        <p:attrNameLst>
                                          <p:attrName>style.visibility</p:attrName>
                                        </p:attrNameLst>
                                      </p:cBhvr>
                                      <p:to>
                                        <p:strVal val="visible"/>
                                      </p:to>
                                    </p:set>
                                    <p:animEffect transition="in" filter="dissolve">
                                      <p:cBhvr>
                                        <p:cTn id="25" dur="500"/>
                                        <p:tgtEl>
                                          <p:spTgt spid="34820">
                                            <p:txEl>
                                              <p:pRg st="6" end="6"/>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34820">
                                            <p:txEl>
                                              <p:pRg st="7" end="7"/>
                                            </p:txEl>
                                          </p:spTgt>
                                        </p:tgtEl>
                                        <p:attrNameLst>
                                          <p:attrName>style.visibility</p:attrName>
                                        </p:attrNameLst>
                                      </p:cBhvr>
                                      <p:to>
                                        <p:strVal val="visible"/>
                                      </p:to>
                                    </p:set>
                                    <p:animEffect transition="in" filter="dissolve">
                                      <p:cBhvr>
                                        <p:cTn id="28" dur="500"/>
                                        <p:tgtEl>
                                          <p:spTgt spid="3482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fontScale="90000"/>
          </a:bodyPr>
          <a:lstStyle/>
          <a:p>
            <a:r>
              <a:rPr lang="en-US" sz="4000"/>
              <a:t>Implications of Cognitive Load Theory</a:t>
            </a:r>
          </a:p>
        </p:txBody>
      </p:sp>
      <p:sp>
        <p:nvSpPr>
          <p:cNvPr id="143363" name="Rectangle 3"/>
          <p:cNvSpPr>
            <a:spLocks noGrp="1" noChangeArrowheads="1"/>
          </p:cNvSpPr>
          <p:nvPr>
            <p:ph type="body" idx="1"/>
          </p:nvPr>
        </p:nvSpPr>
        <p:spPr>
          <a:xfrm>
            <a:off x="457200" y="1295400"/>
            <a:ext cx="8229600" cy="5181600"/>
          </a:xfrm>
        </p:spPr>
        <p:txBody>
          <a:bodyPr>
            <a:normAutofit/>
          </a:bodyPr>
          <a:lstStyle/>
          <a:p>
            <a:pPr>
              <a:lnSpc>
                <a:spcPct val="90000"/>
              </a:lnSpc>
            </a:pPr>
            <a:r>
              <a:rPr lang="en-US" sz="2800" dirty="0"/>
              <a:t>If the cognitive load demanded of students exceeds their available mental effort, then learning will not occur</a:t>
            </a:r>
          </a:p>
          <a:p>
            <a:pPr>
              <a:lnSpc>
                <a:spcPct val="90000"/>
              </a:lnSpc>
            </a:pPr>
            <a:r>
              <a:rPr lang="en-US" sz="2800" dirty="0"/>
              <a:t>If the cognitive load demanded of students takes up most or all of available cognitive effort, then there will not be enough mental effort available for learning or schema </a:t>
            </a:r>
            <a:r>
              <a:rPr lang="en-US" sz="2800" dirty="0" smtClean="0"/>
              <a:t>formation</a:t>
            </a:r>
          </a:p>
          <a:p>
            <a:pPr>
              <a:lnSpc>
                <a:spcPct val="90000"/>
              </a:lnSpc>
            </a:pPr>
            <a:r>
              <a:rPr lang="en-US" sz="2800" dirty="0" smtClean="0"/>
              <a:t>Teachers </a:t>
            </a:r>
            <a:r>
              <a:rPr lang="en-US" sz="2800" dirty="0"/>
              <a:t>must monitor, manage and minimize cognitive load to allow schema development as well as design activities to promote schema development</a:t>
            </a:r>
          </a:p>
          <a:p>
            <a:pPr lvl="1">
              <a:lnSpc>
                <a:spcPct val="90000"/>
              </a:lnSpc>
            </a:pPr>
            <a:endParaRPr lang="en-US"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Deep Processing and Cognitive Load</a:t>
            </a:r>
            <a:endParaRPr lang="en-US" dirty="0"/>
          </a:p>
        </p:txBody>
      </p:sp>
      <p:sp>
        <p:nvSpPr>
          <p:cNvPr id="3" name="Content Placeholder 2"/>
          <p:cNvSpPr>
            <a:spLocks noGrp="1"/>
          </p:cNvSpPr>
          <p:nvPr>
            <p:ph idx="1"/>
          </p:nvPr>
        </p:nvSpPr>
        <p:spPr>
          <a:xfrm>
            <a:off x="457200" y="1600201"/>
            <a:ext cx="8229600" cy="1752600"/>
          </a:xfrm>
        </p:spPr>
        <p:txBody>
          <a:bodyPr/>
          <a:lstStyle/>
          <a:p>
            <a:pPr>
              <a:lnSpc>
                <a:spcPct val="90000"/>
              </a:lnSpc>
            </a:pPr>
            <a:r>
              <a:rPr lang="en-US" sz="2800" dirty="0"/>
              <a:t>Deeper level of processing causes </a:t>
            </a:r>
            <a:r>
              <a:rPr lang="en-US" sz="2800" dirty="0" smtClean="0"/>
              <a:t>better learning (good) but also greater </a:t>
            </a:r>
            <a:r>
              <a:rPr lang="en-US" sz="2800" dirty="0"/>
              <a:t>cognitive </a:t>
            </a:r>
            <a:r>
              <a:rPr lang="en-US" sz="2800" dirty="0" smtClean="0"/>
              <a:t>load (bad)</a:t>
            </a:r>
            <a:endParaRPr lang="en-US" sz="2800" dirty="0"/>
          </a:p>
          <a:p>
            <a:pPr lvl="1">
              <a:lnSpc>
                <a:spcPct val="90000"/>
              </a:lnSpc>
            </a:pPr>
            <a:r>
              <a:rPr lang="en-US" sz="2400" dirty="0"/>
              <a:t>All “High Impact” practices have high cognitive </a:t>
            </a:r>
            <a:r>
              <a:rPr lang="en-US" sz="2400" dirty="0" smtClean="0"/>
              <a:t>load</a:t>
            </a:r>
            <a:endParaRPr lang="en-US" sz="2400" dirty="0"/>
          </a:p>
        </p:txBody>
      </p:sp>
      <p:grpSp>
        <p:nvGrpSpPr>
          <p:cNvPr id="7" name="Group 6"/>
          <p:cNvGrpSpPr/>
          <p:nvPr/>
        </p:nvGrpSpPr>
        <p:grpSpPr>
          <a:xfrm>
            <a:off x="3200400" y="3276600"/>
            <a:ext cx="2874505" cy="3429000"/>
            <a:chOff x="3200400" y="3352800"/>
            <a:chExt cx="2874505" cy="3429000"/>
          </a:xfrm>
        </p:grpSpPr>
        <p:sp>
          <p:nvSpPr>
            <p:cNvPr id="4" name="Down Arrow 3"/>
            <p:cNvSpPr/>
            <p:nvPr/>
          </p:nvSpPr>
          <p:spPr>
            <a:xfrm>
              <a:off x="3886200" y="3886200"/>
              <a:ext cx="1219200" cy="2362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200400" y="3352800"/>
              <a:ext cx="2874505" cy="461665"/>
            </a:xfrm>
            <a:prstGeom prst="rect">
              <a:avLst/>
            </a:prstGeom>
            <a:noFill/>
            <a:ln>
              <a:solidFill>
                <a:schemeClr val="accent1"/>
              </a:solidFill>
            </a:ln>
          </p:spPr>
          <p:txBody>
            <a:bodyPr wrap="none" rtlCol="0">
              <a:spAutoFit/>
            </a:bodyPr>
            <a:lstStyle/>
            <a:p>
              <a:r>
                <a:rPr lang="en-US" sz="2400" dirty="0" smtClean="0"/>
                <a:t>Shallow Processing</a:t>
              </a:r>
              <a:endParaRPr lang="en-US" sz="2400" dirty="0"/>
            </a:p>
          </p:txBody>
        </p:sp>
        <p:sp>
          <p:nvSpPr>
            <p:cNvPr id="6" name="Rectangle 5"/>
            <p:cNvSpPr/>
            <p:nvPr/>
          </p:nvSpPr>
          <p:spPr>
            <a:xfrm>
              <a:off x="3259738" y="6320135"/>
              <a:ext cx="2531462" cy="461665"/>
            </a:xfrm>
            <a:prstGeom prst="rect">
              <a:avLst/>
            </a:prstGeom>
            <a:ln>
              <a:solidFill>
                <a:schemeClr val="accent1"/>
              </a:solidFill>
            </a:ln>
          </p:spPr>
          <p:txBody>
            <a:bodyPr wrap="none">
              <a:spAutoFit/>
            </a:bodyPr>
            <a:lstStyle/>
            <a:p>
              <a:r>
                <a:rPr lang="en-US" sz="2400" dirty="0" smtClean="0"/>
                <a:t>Deep Processing</a:t>
              </a:r>
              <a:endParaRPr lang="en-US" sz="2400" dirty="0"/>
            </a:p>
          </p:txBody>
        </p:sp>
      </p:grpSp>
      <p:sp>
        <p:nvSpPr>
          <p:cNvPr id="8" name="TextBox 7"/>
          <p:cNvSpPr txBox="1"/>
          <p:nvPr/>
        </p:nvSpPr>
        <p:spPr>
          <a:xfrm>
            <a:off x="1676400" y="5638800"/>
            <a:ext cx="2172390" cy="461665"/>
          </a:xfrm>
          <a:prstGeom prst="rect">
            <a:avLst/>
          </a:prstGeom>
          <a:noFill/>
        </p:spPr>
        <p:txBody>
          <a:bodyPr wrap="none" rtlCol="0">
            <a:spAutoFit/>
          </a:bodyPr>
          <a:lstStyle/>
          <a:p>
            <a:r>
              <a:rPr lang="en-US" sz="2400" dirty="0" smtClean="0"/>
              <a:t>More Learning</a:t>
            </a:r>
            <a:endParaRPr lang="en-US" sz="2400" dirty="0"/>
          </a:p>
        </p:txBody>
      </p:sp>
      <p:sp>
        <p:nvSpPr>
          <p:cNvPr id="9" name="TextBox 8"/>
          <p:cNvSpPr txBox="1"/>
          <p:nvPr/>
        </p:nvSpPr>
        <p:spPr>
          <a:xfrm>
            <a:off x="1676400" y="3886200"/>
            <a:ext cx="2121093" cy="461665"/>
          </a:xfrm>
          <a:prstGeom prst="rect">
            <a:avLst/>
          </a:prstGeom>
          <a:noFill/>
        </p:spPr>
        <p:txBody>
          <a:bodyPr wrap="none" rtlCol="0">
            <a:spAutoFit/>
          </a:bodyPr>
          <a:lstStyle/>
          <a:p>
            <a:r>
              <a:rPr lang="en-US" sz="2400" dirty="0" smtClean="0"/>
              <a:t>Less Learning</a:t>
            </a:r>
            <a:endParaRPr lang="en-US" sz="2400" dirty="0"/>
          </a:p>
        </p:txBody>
      </p:sp>
      <p:sp>
        <p:nvSpPr>
          <p:cNvPr id="10" name="TextBox 9"/>
          <p:cNvSpPr txBox="1"/>
          <p:nvPr/>
        </p:nvSpPr>
        <p:spPr>
          <a:xfrm>
            <a:off x="5638800" y="3886200"/>
            <a:ext cx="2977097" cy="461665"/>
          </a:xfrm>
          <a:prstGeom prst="rect">
            <a:avLst/>
          </a:prstGeom>
          <a:noFill/>
        </p:spPr>
        <p:txBody>
          <a:bodyPr wrap="none" rtlCol="0">
            <a:spAutoFit/>
          </a:bodyPr>
          <a:lstStyle/>
          <a:p>
            <a:r>
              <a:rPr lang="en-US" sz="2400" dirty="0" smtClean="0"/>
              <a:t>Less Cognitive Load</a:t>
            </a:r>
            <a:endParaRPr lang="en-US" sz="2400" dirty="0"/>
          </a:p>
        </p:txBody>
      </p:sp>
      <p:sp>
        <p:nvSpPr>
          <p:cNvPr id="11" name="TextBox 10"/>
          <p:cNvSpPr txBox="1"/>
          <p:nvPr/>
        </p:nvSpPr>
        <p:spPr>
          <a:xfrm>
            <a:off x="5650473" y="5638800"/>
            <a:ext cx="3028393" cy="461665"/>
          </a:xfrm>
          <a:prstGeom prst="rect">
            <a:avLst/>
          </a:prstGeom>
          <a:noFill/>
        </p:spPr>
        <p:txBody>
          <a:bodyPr wrap="none" rtlCol="0">
            <a:spAutoFit/>
          </a:bodyPr>
          <a:lstStyle/>
          <a:p>
            <a:r>
              <a:rPr lang="en-US" sz="2400" dirty="0" smtClean="0"/>
              <a:t>More Cognitive Load</a:t>
            </a:r>
            <a:endParaRPr lang="en-US" sz="2400" dirty="0"/>
          </a:p>
        </p:txBody>
      </p:sp>
      <p:cxnSp>
        <p:nvCxnSpPr>
          <p:cNvPr id="13" name="Straight Arrow Connector 12"/>
          <p:cNvCxnSpPr>
            <a:stCxn id="10" idx="2"/>
            <a:endCxn id="11" idx="0"/>
          </p:cNvCxnSpPr>
          <p:nvPr/>
        </p:nvCxnSpPr>
        <p:spPr>
          <a:xfrm>
            <a:off x="7127349" y="4347865"/>
            <a:ext cx="37321" cy="1290935"/>
          </a:xfrm>
          <a:prstGeom prst="straightConnector1">
            <a:avLst/>
          </a:prstGeom>
          <a:ln w="25400" cap="flat">
            <a:solidFill>
              <a:schemeClr val="tx1"/>
            </a:solidFill>
            <a:prstDash val="dash"/>
            <a:headEnd type="oval"/>
            <a:tailEnd type="stealth"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9" idx="2"/>
            <a:endCxn id="8" idx="0"/>
          </p:cNvCxnSpPr>
          <p:nvPr/>
        </p:nvCxnSpPr>
        <p:spPr>
          <a:xfrm>
            <a:off x="2736947" y="4347865"/>
            <a:ext cx="25648" cy="1290935"/>
          </a:xfrm>
          <a:prstGeom prst="straightConnector1">
            <a:avLst/>
          </a:prstGeom>
          <a:ln w="25400" cap="flat">
            <a:solidFill>
              <a:schemeClr val="tx1"/>
            </a:solidFill>
            <a:prstDash val="dash"/>
            <a:headEnd type="ova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0770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685800" y="533400"/>
            <a:ext cx="7772400" cy="1143000"/>
          </a:xfrm>
        </p:spPr>
        <p:txBody>
          <a:bodyPr/>
          <a:lstStyle/>
          <a:p>
            <a:pPr eaLnBrk="1" hangingPunct="1"/>
            <a:r>
              <a:rPr lang="en-US" sz="4000" smtClean="0"/>
              <a:t>Cognitive Load of </a:t>
            </a:r>
            <a:r>
              <a:rPr lang="en-US" sz="4000" dirty="0" smtClean="0"/>
              <a:t>Various Tasks</a:t>
            </a:r>
            <a:br>
              <a:rPr lang="en-US" sz="4000" dirty="0" smtClean="0"/>
            </a:br>
            <a:r>
              <a:rPr lang="en-US" sz="2400" dirty="0" smtClean="0"/>
              <a:t>(adapted from </a:t>
            </a:r>
            <a:r>
              <a:rPr lang="en-US" sz="2400" dirty="0" err="1" smtClean="0"/>
              <a:t>Piolat</a:t>
            </a:r>
            <a:r>
              <a:rPr lang="en-US" sz="2400" dirty="0" smtClean="0"/>
              <a:t>, Olive &amp; Kellogg, 2004)</a:t>
            </a:r>
          </a:p>
        </p:txBody>
      </p:sp>
      <p:graphicFrame>
        <p:nvGraphicFramePr>
          <p:cNvPr id="3074" name="Object 3"/>
          <p:cNvGraphicFramePr>
            <a:graphicFrameLocks noGrp="1" noChangeAspect="1"/>
          </p:cNvGraphicFramePr>
          <p:nvPr>
            <p:ph idx="1"/>
          </p:nvPr>
        </p:nvGraphicFramePr>
        <p:xfrm>
          <a:off x="1447800" y="1658938"/>
          <a:ext cx="6465888" cy="4818062"/>
        </p:xfrm>
        <a:graphic>
          <a:graphicData uri="http://schemas.openxmlformats.org/presentationml/2006/ole">
            <mc:AlternateContent xmlns:mc="http://schemas.openxmlformats.org/markup-compatibility/2006">
              <mc:Choice xmlns:v="urn:schemas-microsoft-com:vml" Requires="v">
                <p:oleObj spid="_x0000_s1119" name="Chart" r:id="rId3" imgW="4972050" imgH="3705225" progId="Excel.Sheet.8">
                  <p:embed/>
                </p:oleObj>
              </mc:Choice>
              <mc:Fallback>
                <p:oleObj name="Chart" r:id="rId3" imgW="4972050" imgH="3705225" progId="Excel.Sheet.8">
                  <p:embed/>
                  <p:pic>
                    <p:nvPicPr>
                      <p:cNvPr id="0" name="Picture 56"/>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658938"/>
                        <a:ext cx="6465888" cy="4818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deal with cognitive load?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Deliberate Practice leads to automatic thinking</a:t>
            </a:r>
          </a:p>
          <a:p>
            <a:r>
              <a:rPr lang="en-US" dirty="0" smtClean="0"/>
              <a:t>Deliberate practice is intentional practice with the goal of improving a skill. </a:t>
            </a:r>
            <a:endParaRPr lang="en-US" dirty="0"/>
          </a:p>
          <a:p>
            <a:pPr lvl="1"/>
            <a:r>
              <a:rPr lang="en-US" dirty="0" smtClean="0"/>
              <a:t>Not mindless drill</a:t>
            </a:r>
          </a:p>
          <a:p>
            <a:pPr lvl="1"/>
            <a:r>
              <a:rPr lang="en-US" dirty="0" smtClean="0"/>
              <a:t>The goal must be apparent to the student, or the student must trust the teacher</a:t>
            </a:r>
          </a:p>
          <a:p>
            <a:r>
              <a:rPr lang="en-US" dirty="0" smtClean="0"/>
              <a:t>With large amounts of practice, a skill becomes automatic and no longer requires metal effort. </a:t>
            </a:r>
          </a:p>
          <a:p>
            <a:r>
              <a:rPr lang="en-US" dirty="0" smtClean="0"/>
              <a:t>Expertise is based on automatic processing</a:t>
            </a:r>
            <a:endParaRPr lang="en-US" dirty="0"/>
          </a:p>
        </p:txBody>
      </p:sp>
    </p:spTree>
    <p:extLst>
      <p:ext uri="{BB962C8B-B14F-4D97-AF65-F5344CB8AC3E}">
        <p14:creationId xmlns:p14="http://schemas.microsoft.com/office/powerpoint/2010/main" val="6100271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About Engagement, Active Learning, and Struggle </a:t>
            </a:r>
            <a:endParaRPr lang="en-US" dirty="0"/>
          </a:p>
        </p:txBody>
      </p:sp>
      <p:sp>
        <p:nvSpPr>
          <p:cNvPr id="3" name="Content Placeholder 2"/>
          <p:cNvSpPr>
            <a:spLocks noGrp="1"/>
          </p:cNvSpPr>
          <p:nvPr>
            <p:ph idx="1"/>
          </p:nvPr>
        </p:nvSpPr>
        <p:spPr/>
        <p:txBody>
          <a:bodyPr>
            <a:normAutofit/>
          </a:bodyPr>
          <a:lstStyle/>
          <a:p>
            <a:r>
              <a:rPr lang="en-US" dirty="0" smtClean="0"/>
              <a:t>Engagement, active</a:t>
            </a:r>
            <a:r>
              <a:rPr lang="en-US" dirty="0"/>
              <a:t> </a:t>
            </a:r>
            <a:r>
              <a:rPr lang="en-US" dirty="0" smtClean="0"/>
              <a:t>learning, and mental struggle do not always lead to effective learning</a:t>
            </a:r>
          </a:p>
          <a:p>
            <a:r>
              <a:rPr lang="en-US" dirty="0" smtClean="0"/>
              <a:t>Neither does deep processing if cognitive load is too great</a:t>
            </a:r>
          </a:p>
          <a:p>
            <a:r>
              <a:rPr lang="en-US" dirty="0" smtClean="0"/>
              <a:t>Teachers must balance deep processing and cognitive load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1020762"/>
          </a:xfrm>
        </p:spPr>
        <p:txBody>
          <a:bodyPr/>
          <a:lstStyle/>
          <a:p>
            <a:pPr eaLnBrk="1" hangingPunct="1"/>
            <a:r>
              <a:rPr lang="en-US" dirty="0" smtClean="0"/>
              <a:t>The Complexity of Teaching</a:t>
            </a:r>
          </a:p>
        </p:txBody>
      </p:sp>
      <p:sp>
        <p:nvSpPr>
          <p:cNvPr id="11267" name="Rectangle 3"/>
          <p:cNvSpPr>
            <a:spLocks noGrp="1" noChangeArrowheads="1"/>
          </p:cNvSpPr>
          <p:nvPr>
            <p:ph type="body" idx="1"/>
          </p:nvPr>
        </p:nvSpPr>
        <p:spPr>
          <a:xfrm>
            <a:off x="457200" y="1295400"/>
            <a:ext cx="8229600" cy="5105400"/>
          </a:xfrm>
        </p:spPr>
        <p:txBody>
          <a:bodyPr>
            <a:noAutofit/>
          </a:bodyPr>
          <a:lstStyle/>
          <a:p>
            <a:r>
              <a:rPr lang="en-US" sz="2800" dirty="0" smtClean="0"/>
              <a:t>The number of teaching methods is large and diverse</a:t>
            </a:r>
          </a:p>
          <a:p>
            <a:r>
              <a:rPr lang="en-US" sz="2800" dirty="0" smtClean="0"/>
              <a:t>No teaching method is without limitations and pitfalls</a:t>
            </a:r>
          </a:p>
          <a:p>
            <a:r>
              <a:rPr lang="en-US" sz="2800" dirty="0" smtClean="0"/>
              <a:t>Teaching is a </a:t>
            </a:r>
            <a:r>
              <a:rPr lang="en-US" sz="2800" b="1" i="1" dirty="0" smtClean="0"/>
              <a:t>contextual interaction</a:t>
            </a:r>
            <a:r>
              <a:rPr lang="en-US" sz="2800" dirty="0" smtClean="0"/>
              <a:t>; Teaching effectiveness involves the dynamic interaction of multiple factors: </a:t>
            </a:r>
          </a:p>
          <a:p>
            <a:pPr lvl="1" eaLnBrk="1" hangingPunct="1">
              <a:lnSpc>
                <a:spcPct val="80000"/>
              </a:lnSpc>
              <a:buFontTx/>
              <a:buChar char="•"/>
            </a:pPr>
            <a:r>
              <a:rPr lang="en-US" dirty="0" smtClean="0"/>
              <a:t>the outcomes that are desired </a:t>
            </a:r>
            <a:r>
              <a:rPr lang="en-US" b="1" i="1" dirty="0" smtClean="0"/>
              <a:t>by</a:t>
            </a:r>
          </a:p>
          <a:p>
            <a:pPr lvl="1" eaLnBrk="1" hangingPunct="1">
              <a:lnSpc>
                <a:spcPct val="80000"/>
              </a:lnSpc>
              <a:buFontTx/>
              <a:buChar char="•"/>
            </a:pPr>
            <a:r>
              <a:rPr lang="en-US" dirty="0" smtClean="0"/>
              <a:t>the characteristics of the students </a:t>
            </a:r>
            <a:r>
              <a:rPr lang="en-US" b="1" i="1" dirty="0" smtClean="0"/>
              <a:t>by</a:t>
            </a:r>
          </a:p>
          <a:p>
            <a:pPr lvl="1" eaLnBrk="1" hangingPunct="1">
              <a:lnSpc>
                <a:spcPct val="80000"/>
              </a:lnSpc>
              <a:buFontTx/>
              <a:buChar char="•"/>
            </a:pPr>
            <a:r>
              <a:rPr lang="en-US" dirty="0" smtClean="0"/>
              <a:t>the characteristics of the instructor </a:t>
            </a:r>
            <a:r>
              <a:rPr lang="en-US" b="1" i="1" dirty="0" smtClean="0"/>
              <a:t>by</a:t>
            </a:r>
          </a:p>
          <a:p>
            <a:pPr lvl="1" eaLnBrk="1" hangingPunct="1">
              <a:lnSpc>
                <a:spcPct val="80000"/>
              </a:lnSpc>
              <a:buFontTx/>
              <a:buChar char="•"/>
            </a:pPr>
            <a:r>
              <a:rPr lang="en-US" dirty="0" smtClean="0"/>
              <a:t>the curriculum and content</a:t>
            </a:r>
          </a:p>
          <a:p>
            <a:pPr eaLnBrk="1" hangingPunct="1">
              <a:lnSpc>
                <a:spcPct val="80000"/>
              </a:lnSpc>
            </a:pPr>
            <a:r>
              <a:rPr lang="en-US" sz="2800" dirty="0" smtClean="0"/>
              <a:t>No single best way to teach</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762000"/>
          </a:xfrm>
        </p:spPr>
        <p:txBody>
          <a:bodyPr>
            <a:normAutofit fontScale="90000"/>
          </a:bodyPr>
          <a:lstStyle/>
          <a:p>
            <a:pPr eaLnBrk="1" hangingPunct="1"/>
            <a:r>
              <a:rPr lang="en-US" altLang="en-US" sz="4000" dirty="0" smtClean="0"/>
              <a:t>The TACOMA Model of Teaching</a:t>
            </a:r>
            <a:br>
              <a:rPr lang="en-US" altLang="en-US" sz="4000" dirty="0" smtClean="0"/>
            </a:br>
            <a:r>
              <a:rPr lang="en-US" altLang="en-US" sz="2000" dirty="0" smtClean="0"/>
              <a:t>(Teaching as a Contextual Outcome of Multiple Agents)</a:t>
            </a:r>
          </a:p>
        </p:txBody>
      </p:sp>
      <p:grpSp>
        <p:nvGrpSpPr>
          <p:cNvPr id="4099" name="Group 95"/>
          <p:cNvGrpSpPr>
            <a:grpSpLocks/>
          </p:cNvGrpSpPr>
          <p:nvPr/>
        </p:nvGrpSpPr>
        <p:grpSpPr bwMode="auto">
          <a:xfrm>
            <a:off x="533400" y="1524000"/>
            <a:ext cx="8229600" cy="4876800"/>
            <a:chOff x="336" y="864"/>
            <a:chExt cx="5184" cy="3072"/>
          </a:xfrm>
        </p:grpSpPr>
        <p:sp>
          <p:nvSpPr>
            <p:cNvPr id="4100" name="AutoShape 51"/>
            <p:cNvSpPr>
              <a:spLocks noChangeArrowheads="1"/>
            </p:cNvSpPr>
            <p:nvPr/>
          </p:nvSpPr>
          <p:spPr bwMode="auto">
            <a:xfrm>
              <a:off x="336" y="864"/>
              <a:ext cx="5184" cy="3072"/>
            </a:xfrm>
            <a:prstGeom prst="roundRect">
              <a:avLst>
                <a:gd name="adj" fmla="val 16667"/>
              </a:avLst>
            </a:prstGeom>
            <a:noFill/>
            <a:ln w="12700">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1" name="Text Box 4"/>
            <p:cNvSpPr txBox="1">
              <a:spLocks noChangeArrowheads="1"/>
            </p:cNvSpPr>
            <p:nvPr/>
          </p:nvSpPr>
          <p:spPr bwMode="auto">
            <a:xfrm>
              <a:off x="2256" y="1586"/>
              <a:ext cx="1014" cy="33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latin typeface="Times New Roman" panose="02020603050405020304" pitchFamily="18" charset="0"/>
                </a:rPr>
                <a:t>Topic, Content, and</a:t>
              </a:r>
            </a:p>
            <a:p>
              <a:pPr eaLnBrk="1" hangingPunct="1"/>
              <a:r>
                <a:rPr lang="en-US" altLang="en-US" sz="1400">
                  <a:latin typeface="Times New Roman" panose="02020603050405020304" pitchFamily="18" charset="0"/>
                </a:rPr>
                <a:t>Learning Goals</a:t>
              </a:r>
            </a:p>
          </p:txBody>
        </p:sp>
        <p:sp>
          <p:nvSpPr>
            <p:cNvPr id="4102" name="Text Box 6"/>
            <p:cNvSpPr txBox="1">
              <a:spLocks noChangeArrowheads="1"/>
            </p:cNvSpPr>
            <p:nvPr/>
          </p:nvSpPr>
          <p:spPr bwMode="auto">
            <a:xfrm>
              <a:off x="2256" y="3168"/>
              <a:ext cx="1120" cy="4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Times New Roman" panose="02020603050405020304" pitchFamily="18" charset="0"/>
                </a:rPr>
                <a:t>Level of Student </a:t>
              </a:r>
            </a:p>
            <a:p>
              <a:pPr algn="ctr" eaLnBrk="1" hangingPunct="1"/>
              <a:r>
                <a:rPr lang="en-US" altLang="en-US">
                  <a:latin typeface="Times New Roman" panose="02020603050405020304" pitchFamily="18" charset="0"/>
                </a:rPr>
                <a:t>Understanding</a:t>
              </a:r>
            </a:p>
          </p:txBody>
        </p:sp>
        <p:sp>
          <p:nvSpPr>
            <p:cNvPr id="4103" name="Text Box 23"/>
            <p:cNvSpPr txBox="1">
              <a:spLocks noChangeArrowheads="1"/>
            </p:cNvSpPr>
            <p:nvPr/>
          </p:nvSpPr>
          <p:spPr bwMode="auto">
            <a:xfrm>
              <a:off x="1850" y="1008"/>
              <a:ext cx="184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Times New Roman" panose="02020603050405020304" pitchFamily="18" charset="0"/>
                </a:rPr>
                <a:t>Characteristics of the Teacher</a:t>
              </a:r>
            </a:p>
          </p:txBody>
        </p:sp>
        <p:cxnSp>
          <p:nvCxnSpPr>
            <p:cNvPr id="4104" name="AutoShape 53"/>
            <p:cNvCxnSpPr>
              <a:cxnSpLocks noChangeShapeType="1"/>
              <a:stCxn id="4100" idx="0"/>
              <a:endCxn id="4100" idx="0"/>
            </p:cNvCxnSpPr>
            <p:nvPr/>
          </p:nvCxnSpPr>
          <p:spPr bwMode="auto">
            <a:xfrm>
              <a:off x="2928" y="864"/>
              <a:ext cx="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5" name="AutoShape 55"/>
            <p:cNvCxnSpPr>
              <a:cxnSpLocks noChangeShapeType="1"/>
              <a:stCxn id="4100" idx="0"/>
              <a:endCxn id="4100" idx="0"/>
            </p:cNvCxnSpPr>
            <p:nvPr/>
          </p:nvCxnSpPr>
          <p:spPr bwMode="auto">
            <a:xfrm>
              <a:off x="2928" y="864"/>
              <a:ext cx="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 name="AutoShape 56"/>
            <p:cNvCxnSpPr>
              <a:cxnSpLocks noChangeShapeType="1"/>
              <a:stCxn id="4100" idx="0"/>
              <a:endCxn id="4100" idx="0"/>
            </p:cNvCxnSpPr>
            <p:nvPr/>
          </p:nvCxnSpPr>
          <p:spPr bwMode="auto">
            <a:xfrm>
              <a:off x="2928" y="864"/>
              <a:ext cx="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 name="AutoShape 57"/>
            <p:cNvCxnSpPr>
              <a:cxnSpLocks noChangeShapeType="1"/>
              <a:stCxn id="4100" idx="0"/>
              <a:endCxn id="4100" idx="0"/>
            </p:cNvCxnSpPr>
            <p:nvPr/>
          </p:nvCxnSpPr>
          <p:spPr bwMode="auto">
            <a:xfrm>
              <a:off x="2928" y="864"/>
              <a:ext cx="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8" name="AutoShape 58"/>
            <p:cNvCxnSpPr>
              <a:cxnSpLocks noChangeShapeType="1"/>
              <a:stCxn id="4100" idx="0"/>
              <a:endCxn id="4100" idx="0"/>
            </p:cNvCxnSpPr>
            <p:nvPr/>
          </p:nvCxnSpPr>
          <p:spPr bwMode="auto">
            <a:xfrm>
              <a:off x="2928" y="864"/>
              <a:ext cx="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9" name="AutoShape 61"/>
            <p:cNvCxnSpPr>
              <a:cxnSpLocks noChangeShapeType="1"/>
            </p:cNvCxnSpPr>
            <p:nvPr/>
          </p:nvCxnSpPr>
          <p:spPr bwMode="auto">
            <a:xfrm rot="5400000" flipV="1">
              <a:off x="1602" y="1897"/>
              <a:ext cx="2" cy="911"/>
            </a:xfrm>
            <a:prstGeom prst="bentConnector3">
              <a:avLst>
                <a:gd name="adj1" fmla="val -12400000"/>
              </a:avLst>
            </a:prstGeom>
            <a:noFill/>
            <a:ln w="9525">
              <a:solidFill>
                <a:schemeClr val="tx1"/>
              </a:solidFill>
              <a:miter lim="800000"/>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10" name="AutoShape 62"/>
            <p:cNvCxnSpPr>
              <a:cxnSpLocks noChangeShapeType="1"/>
            </p:cNvCxnSpPr>
            <p:nvPr/>
          </p:nvCxnSpPr>
          <p:spPr bwMode="auto">
            <a:xfrm rot="-5400000">
              <a:off x="2835" y="1575"/>
              <a:ext cx="2" cy="1556"/>
            </a:xfrm>
            <a:prstGeom prst="bentConnector3">
              <a:avLst>
                <a:gd name="adj1" fmla="val 12700000"/>
              </a:avLst>
            </a:prstGeom>
            <a:noFill/>
            <a:ln w="9525">
              <a:solidFill>
                <a:schemeClr val="tx1"/>
              </a:solidFill>
              <a:miter lim="800000"/>
              <a:headEnd type="triangle" w="med" len="me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11" name="AutoShape 63"/>
            <p:cNvCxnSpPr>
              <a:cxnSpLocks noChangeShapeType="1"/>
            </p:cNvCxnSpPr>
            <p:nvPr/>
          </p:nvCxnSpPr>
          <p:spPr bwMode="auto">
            <a:xfrm rot="5400000" flipV="1">
              <a:off x="4148" y="1818"/>
              <a:ext cx="1" cy="1070"/>
            </a:xfrm>
            <a:prstGeom prst="bentConnector3">
              <a:avLst>
                <a:gd name="adj1" fmla="val -25000000"/>
              </a:avLst>
            </a:prstGeom>
            <a:noFill/>
            <a:ln w="9525">
              <a:solidFill>
                <a:schemeClr val="tx1"/>
              </a:solidFill>
              <a:miter lim="800000"/>
              <a:headEnd type="triangle" w="med" len="me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12" name="Line 67"/>
            <p:cNvSpPr>
              <a:spLocks noChangeShapeType="1"/>
            </p:cNvSpPr>
            <p:nvPr/>
          </p:nvSpPr>
          <p:spPr bwMode="auto">
            <a:xfrm>
              <a:off x="2784" y="1920"/>
              <a:ext cx="0" cy="19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4113" name="AutoShape 68"/>
            <p:cNvCxnSpPr>
              <a:cxnSpLocks noChangeShapeType="1"/>
              <a:stCxn id="4129" idx="2"/>
              <a:endCxn id="4131" idx="2"/>
            </p:cNvCxnSpPr>
            <p:nvPr/>
          </p:nvCxnSpPr>
          <p:spPr bwMode="auto">
            <a:xfrm rot="16200000" flipH="1">
              <a:off x="1602" y="2233"/>
              <a:ext cx="1" cy="911"/>
            </a:xfrm>
            <a:prstGeom prst="bentConnector3">
              <a:avLst>
                <a:gd name="adj1" fmla="val 2450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14" name="AutoShape 69"/>
            <p:cNvCxnSpPr>
              <a:cxnSpLocks noChangeShapeType="1"/>
            </p:cNvCxnSpPr>
            <p:nvPr/>
          </p:nvCxnSpPr>
          <p:spPr bwMode="auto">
            <a:xfrm rot="16200000" flipH="1">
              <a:off x="2835" y="2006"/>
              <a:ext cx="1" cy="1556"/>
            </a:xfrm>
            <a:prstGeom prst="bentConnector3">
              <a:avLst>
                <a:gd name="adj1" fmla="val 1440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15" name="AutoShape 70"/>
            <p:cNvCxnSpPr>
              <a:cxnSpLocks noChangeShapeType="1"/>
              <a:stCxn id="4130" idx="2"/>
              <a:endCxn id="4128" idx="2"/>
            </p:cNvCxnSpPr>
            <p:nvPr/>
          </p:nvCxnSpPr>
          <p:spPr bwMode="auto">
            <a:xfrm rot="16200000" flipH="1">
              <a:off x="4148" y="2154"/>
              <a:ext cx="1" cy="1070"/>
            </a:xfrm>
            <a:prstGeom prst="bentConnector3">
              <a:avLst>
                <a:gd name="adj1" fmla="val 2430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16" name="Line 72"/>
            <p:cNvSpPr>
              <a:spLocks noChangeShapeType="1"/>
            </p:cNvSpPr>
            <p:nvPr/>
          </p:nvSpPr>
          <p:spPr bwMode="auto">
            <a:xfrm>
              <a:off x="2784" y="2928"/>
              <a:ext cx="0" cy="24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4117" name="AutoShape 73"/>
            <p:cNvCxnSpPr>
              <a:cxnSpLocks noChangeShapeType="1"/>
              <a:stCxn id="4102" idx="3"/>
              <a:endCxn id="4103" idx="3"/>
            </p:cNvCxnSpPr>
            <p:nvPr/>
          </p:nvCxnSpPr>
          <p:spPr bwMode="auto">
            <a:xfrm flipV="1">
              <a:off x="3376" y="1127"/>
              <a:ext cx="320" cy="2247"/>
            </a:xfrm>
            <a:prstGeom prst="bentConnector3">
              <a:avLst>
                <a:gd name="adj1" fmla="val 606560"/>
              </a:avLst>
            </a:prstGeom>
            <a:noFill/>
            <a:ln w="9525">
              <a:solidFill>
                <a:schemeClr val="tx1"/>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18" name="Text Box 74"/>
            <p:cNvSpPr txBox="1">
              <a:spLocks noChangeArrowheads="1"/>
            </p:cNvSpPr>
            <p:nvPr/>
          </p:nvSpPr>
          <p:spPr bwMode="auto">
            <a:xfrm>
              <a:off x="3929" y="3168"/>
              <a:ext cx="108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latin typeface="Times New Roman" panose="02020603050405020304" pitchFamily="18" charset="0"/>
                </a:rPr>
                <a:t>Post-event Reflection</a:t>
              </a:r>
            </a:p>
          </p:txBody>
        </p:sp>
        <p:sp>
          <p:nvSpPr>
            <p:cNvPr id="4119" name="Text Box 75"/>
            <p:cNvSpPr txBox="1">
              <a:spLocks noChangeArrowheads="1"/>
            </p:cNvSpPr>
            <p:nvPr/>
          </p:nvSpPr>
          <p:spPr bwMode="auto">
            <a:xfrm>
              <a:off x="950" y="1891"/>
              <a:ext cx="55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Manipulate</a:t>
              </a:r>
            </a:p>
          </p:txBody>
        </p:sp>
        <p:sp>
          <p:nvSpPr>
            <p:cNvPr id="4120" name="Text Box 76"/>
            <p:cNvSpPr txBox="1">
              <a:spLocks noChangeArrowheads="1"/>
            </p:cNvSpPr>
            <p:nvPr/>
          </p:nvSpPr>
          <p:spPr bwMode="auto">
            <a:xfrm>
              <a:off x="1776" y="1709"/>
              <a:ext cx="55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Monitor,</a:t>
              </a:r>
            </a:p>
            <a:p>
              <a:pPr eaLnBrk="1" hangingPunct="1"/>
              <a:r>
                <a:rPr lang="en-US" altLang="en-US" sz="1200">
                  <a:latin typeface="Times New Roman" panose="02020603050405020304" pitchFamily="18" charset="0"/>
                </a:rPr>
                <a:t>Manage,</a:t>
              </a:r>
            </a:p>
            <a:p>
              <a:pPr eaLnBrk="1" hangingPunct="1"/>
              <a:r>
                <a:rPr lang="en-US" altLang="en-US" sz="1200">
                  <a:latin typeface="Times New Roman" panose="02020603050405020304" pitchFamily="18" charset="0"/>
                </a:rPr>
                <a:t>Manipulate</a:t>
              </a:r>
            </a:p>
          </p:txBody>
        </p:sp>
        <p:sp>
          <p:nvSpPr>
            <p:cNvPr id="4121" name="Text Box 77"/>
            <p:cNvSpPr txBox="1">
              <a:spLocks noChangeArrowheads="1"/>
            </p:cNvSpPr>
            <p:nvPr/>
          </p:nvSpPr>
          <p:spPr bwMode="auto">
            <a:xfrm>
              <a:off x="3409" y="1939"/>
              <a:ext cx="43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Monitor</a:t>
              </a:r>
            </a:p>
          </p:txBody>
        </p:sp>
        <p:sp>
          <p:nvSpPr>
            <p:cNvPr id="4122" name="AutoShape 82"/>
            <p:cNvSpPr>
              <a:spLocks noChangeArrowheads="1"/>
            </p:cNvSpPr>
            <p:nvPr/>
          </p:nvSpPr>
          <p:spPr bwMode="auto">
            <a:xfrm>
              <a:off x="720" y="2160"/>
              <a:ext cx="4464" cy="672"/>
            </a:xfrm>
            <a:prstGeom prst="flowChartAlternateProcess">
              <a:avLst/>
            </a:prstGeom>
            <a:noFill/>
            <a:ln w="1270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23" name="Text Box 78"/>
            <p:cNvSpPr txBox="1">
              <a:spLocks noChangeArrowheads="1"/>
            </p:cNvSpPr>
            <p:nvPr/>
          </p:nvSpPr>
          <p:spPr bwMode="auto">
            <a:xfrm>
              <a:off x="4368" y="1939"/>
              <a:ext cx="55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Manipulate</a:t>
              </a:r>
            </a:p>
          </p:txBody>
        </p:sp>
        <p:sp>
          <p:nvSpPr>
            <p:cNvPr id="4124" name="Text Box 81"/>
            <p:cNvSpPr txBox="1">
              <a:spLocks noChangeArrowheads="1"/>
            </p:cNvSpPr>
            <p:nvPr/>
          </p:nvSpPr>
          <p:spPr bwMode="auto">
            <a:xfrm>
              <a:off x="480" y="3408"/>
              <a:ext cx="12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a:latin typeface="Times New Roman" panose="02020603050405020304" pitchFamily="18" charset="0"/>
                </a:rPr>
                <a:t>Student-Teacher Rapport</a:t>
              </a:r>
            </a:p>
            <a:p>
              <a:pPr algn="ctr" eaLnBrk="1" hangingPunct="1"/>
              <a:r>
                <a:rPr lang="en-US" altLang="en-US" sz="1200">
                  <a:latin typeface="Times New Roman" panose="02020603050405020304" pitchFamily="18" charset="0"/>
                </a:rPr>
                <a:t>and Classroom Atmosphere</a:t>
              </a:r>
            </a:p>
          </p:txBody>
        </p:sp>
        <p:cxnSp>
          <p:nvCxnSpPr>
            <p:cNvPr id="4125" name="AutoShape 84"/>
            <p:cNvCxnSpPr>
              <a:cxnSpLocks noChangeShapeType="1"/>
              <a:stCxn id="4122" idx="1"/>
              <a:endCxn id="4103" idx="1"/>
            </p:cNvCxnSpPr>
            <p:nvPr/>
          </p:nvCxnSpPr>
          <p:spPr bwMode="auto">
            <a:xfrm rot="10800000" flipH="1">
              <a:off x="720" y="1127"/>
              <a:ext cx="1130" cy="1369"/>
            </a:xfrm>
            <a:prstGeom prst="bentConnector3">
              <a:avLst>
                <a:gd name="adj1" fmla="val -12745"/>
              </a:avLst>
            </a:prstGeom>
            <a:noFill/>
            <a:ln w="9525">
              <a:solidFill>
                <a:schemeClr val="tx1"/>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26" name="Text Box 85"/>
            <p:cNvSpPr txBox="1">
              <a:spLocks noChangeArrowheads="1"/>
            </p:cNvSpPr>
            <p:nvPr/>
          </p:nvSpPr>
          <p:spPr bwMode="auto">
            <a:xfrm>
              <a:off x="577" y="1162"/>
              <a:ext cx="82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latin typeface="Times New Roman" panose="02020603050405020304" pitchFamily="18" charset="0"/>
                </a:rPr>
                <a:t>In-the-Moment </a:t>
              </a:r>
            </a:p>
            <a:p>
              <a:pPr eaLnBrk="1" hangingPunct="1"/>
              <a:r>
                <a:rPr lang="en-US" altLang="en-US" sz="1400">
                  <a:latin typeface="Times New Roman" panose="02020603050405020304" pitchFamily="18" charset="0"/>
                </a:rPr>
                <a:t>Reflection</a:t>
              </a:r>
            </a:p>
          </p:txBody>
        </p:sp>
        <p:sp>
          <p:nvSpPr>
            <p:cNvPr id="4127" name="Text Box 86"/>
            <p:cNvSpPr txBox="1">
              <a:spLocks noChangeArrowheads="1"/>
            </p:cNvSpPr>
            <p:nvPr/>
          </p:nvSpPr>
          <p:spPr bwMode="auto">
            <a:xfrm>
              <a:off x="2880" y="1296"/>
              <a:ext cx="5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latin typeface="Times New Roman" panose="02020603050405020304" pitchFamily="18" charset="0"/>
                </a:rPr>
                <a:t>Pre-event </a:t>
              </a:r>
            </a:p>
            <a:p>
              <a:pPr eaLnBrk="1" hangingPunct="1"/>
              <a:r>
                <a:rPr lang="en-US" altLang="en-US" sz="1200">
                  <a:latin typeface="Times New Roman" panose="02020603050405020304" pitchFamily="18" charset="0"/>
                </a:rPr>
                <a:t>Reflection</a:t>
              </a:r>
            </a:p>
          </p:txBody>
        </p:sp>
        <p:sp>
          <p:nvSpPr>
            <p:cNvPr id="4128" name="Text Box 5"/>
            <p:cNvSpPr txBox="1">
              <a:spLocks noChangeArrowheads="1"/>
            </p:cNvSpPr>
            <p:nvPr/>
          </p:nvSpPr>
          <p:spPr bwMode="auto">
            <a:xfrm>
              <a:off x="4356" y="2354"/>
              <a:ext cx="655" cy="33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latin typeface="Times New Roman" panose="02020603050405020304" pitchFamily="18" charset="0"/>
                </a:rPr>
                <a:t>Form of </a:t>
              </a:r>
            </a:p>
            <a:p>
              <a:pPr eaLnBrk="1" hangingPunct="1"/>
              <a:r>
                <a:rPr lang="en-US" altLang="en-US" sz="1400">
                  <a:latin typeface="Times New Roman" panose="02020603050405020304" pitchFamily="18" charset="0"/>
                </a:rPr>
                <a:t>Assessment</a:t>
              </a:r>
            </a:p>
          </p:txBody>
        </p:sp>
        <p:sp>
          <p:nvSpPr>
            <p:cNvPr id="4129" name="Text Box 7"/>
            <p:cNvSpPr txBox="1">
              <a:spLocks noChangeArrowheads="1"/>
            </p:cNvSpPr>
            <p:nvPr/>
          </p:nvSpPr>
          <p:spPr bwMode="auto">
            <a:xfrm>
              <a:off x="864" y="2354"/>
              <a:ext cx="566" cy="33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Times New Roman" panose="02020603050405020304" pitchFamily="18" charset="0"/>
                </a:rPr>
                <a:t>Teaching</a:t>
              </a:r>
            </a:p>
            <a:p>
              <a:r>
                <a:rPr lang="en-US" altLang="en-US" sz="1400">
                  <a:latin typeface="Times New Roman" panose="02020603050405020304" pitchFamily="18" charset="0"/>
                </a:rPr>
                <a:t>Strategies</a:t>
              </a:r>
            </a:p>
          </p:txBody>
        </p:sp>
        <p:sp>
          <p:nvSpPr>
            <p:cNvPr id="4130" name="Text Box 8"/>
            <p:cNvSpPr txBox="1">
              <a:spLocks noChangeArrowheads="1"/>
            </p:cNvSpPr>
            <p:nvPr/>
          </p:nvSpPr>
          <p:spPr bwMode="auto">
            <a:xfrm>
              <a:off x="3204" y="2354"/>
              <a:ext cx="819" cy="33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Times New Roman" panose="02020603050405020304" pitchFamily="18" charset="0"/>
                </a:rPr>
                <a:t>Characteristics </a:t>
              </a:r>
            </a:p>
            <a:p>
              <a:r>
                <a:rPr lang="en-US" altLang="en-US" sz="1400">
                  <a:latin typeface="Times New Roman" panose="02020603050405020304" pitchFamily="18" charset="0"/>
                </a:rPr>
                <a:t>of the Learner</a:t>
              </a:r>
            </a:p>
          </p:txBody>
        </p:sp>
        <p:sp>
          <p:nvSpPr>
            <p:cNvPr id="4131" name="Text Box 24"/>
            <p:cNvSpPr txBox="1">
              <a:spLocks noChangeArrowheads="1"/>
            </p:cNvSpPr>
            <p:nvPr/>
          </p:nvSpPr>
          <p:spPr bwMode="auto">
            <a:xfrm>
              <a:off x="1776" y="2356"/>
              <a:ext cx="564" cy="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latin typeface="Times New Roman" panose="02020603050405020304" pitchFamily="18" charset="0"/>
                </a:rPr>
                <a:t>Learning</a:t>
              </a:r>
            </a:p>
            <a:p>
              <a:pPr algn="ctr" eaLnBrk="1" hangingPunct="1"/>
              <a:r>
                <a:rPr lang="en-US" altLang="en-US" sz="1400">
                  <a:latin typeface="Times New Roman" panose="02020603050405020304" pitchFamily="18" charset="0"/>
                </a:rPr>
                <a:t>Strategies</a:t>
              </a:r>
            </a:p>
          </p:txBody>
        </p:sp>
        <p:sp>
          <p:nvSpPr>
            <p:cNvPr id="4132" name="Line 91"/>
            <p:cNvSpPr>
              <a:spLocks noChangeShapeType="1"/>
            </p:cNvSpPr>
            <p:nvPr/>
          </p:nvSpPr>
          <p:spPr bwMode="auto">
            <a:xfrm>
              <a:off x="2784" y="1248"/>
              <a:ext cx="0"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4133" name="AutoShape 92"/>
            <p:cNvCxnSpPr>
              <a:cxnSpLocks noChangeShapeType="1"/>
              <a:stCxn id="4129" idx="3"/>
              <a:endCxn id="4131" idx="1"/>
            </p:cNvCxnSpPr>
            <p:nvPr/>
          </p:nvCxnSpPr>
          <p:spPr bwMode="auto">
            <a:xfrm>
              <a:off x="1430" y="2521"/>
              <a:ext cx="346" cy="1"/>
            </a:xfrm>
            <a:prstGeom prst="straightConnector1">
              <a:avLst/>
            </a:prstGeom>
            <a:noFill/>
            <a:ln w="9525">
              <a:solidFill>
                <a:schemeClr val="tx1"/>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34" name="AutoShape 93"/>
            <p:cNvCxnSpPr>
              <a:cxnSpLocks noChangeShapeType="1"/>
              <a:stCxn id="4131" idx="3"/>
              <a:endCxn id="4130" idx="1"/>
            </p:cNvCxnSpPr>
            <p:nvPr/>
          </p:nvCxnSpPr>
          <p:spPr bwMode="auto">
            <a:xfrm flipV="1">
              <a:off x="2340" y="2521"/>
              <a:ext cx="864" cy="1"/>
            </a:xfrm>
            <a:prstGeom prst="straightConnector1">
              <a:avLst/>
            </a:prstGeom>
            <a:noFill/>
            <a:ln w="9525">
              <a:solidFill>
                <a:schemeClr val="tx1"/>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35" name="AutoShape 94"/>
            <p:cNvCxnSpPr>
              <a:cxnSpLocks noChangeShapeType="1"/>
              <a:stCxn id="4130" idx="3"/>
              <a:endCxn id="4128" idx="1"/>
            </p:cNvCxnSpPr>
            <p:nvPr/>
          </p:nvCxnSpPr>
          <p:spPr bwMode="auto">
            <a:xfrm>
              <a:off x="4023" y="2521"/>
              <a:ext cx="333" cy="0"/>
            </a:xfrm>
            <a:prstGeom prst="straightConnector1">
              <a:avLst/>
            </a:prstGeom>
            <a:noFill/>
            <a:ln w="9525">
              <a:solidFill>
                <a:schemeClr val="tx1"/>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5741090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Effective Teacher</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r>
              <a:rPr lang="en-US" dirty="0" smtClean="0"/>
              <a:t>Must monitor, manage, and manipulate multiple, conflicting factors, many of which are outside the teacher’s control, to achieve desired learning goals</a:t>
            </a:r>
          </a:p>
          <a:p>
            <a:r>
              <a:rPr lang="en-US" dirty="0" smtClean="0"/>
              <a:t>Must be knowledgeable about multiple teaching methods and make adjustments during teaching. </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Student Beliefs about How People Learn</a:t>
            </a:r>
            <a:endParaRPr lang="en-US" dirty="0"/>
          </a:p>
        </p:txBody>
      </p:sp>
      <p:sp>
        <p:nvSpPr>
          <p:cNvPr id="3" name="Content Placeholder 2"/>
          <p:cNvSpPr>
            <a:spLocks noGrp="1"/>
          </p:cNvSpPr>
          <p:nvPr>
            <p:ph idx="1"/>
          </p:nvPr>
        </p:nvSpPr>
        <p:spPr>
          <a:xfrm>
            <a:off x="457200" y="1752600"/>
            <a:ext cx="8229600" cy="4648200"/>
          </a:xfrm>
        </p:spPr>
        <p:txBody>
          <a:bodyPr>
            <a:normAutofit/>
          </a:bodyPr>
          <a:lstStyle/>
          <a:p>
            <a:pPr>
              <a:lnSpc>
                <a:spcPct val="90000"/>
              </a:lnSpc>
            </a:pPr>
            <a:r>
              <a:rPr lang="en-US" dirty="0" smtClean="0"/>
              <a:t>Students also base their study behavior based on their models of how people (specifically themselves) learn.</a:t>
            </a:r>
          </a:p>
          <a:p>
            <a:pPr marL="342900" lvl="1" indent="-342900">
              <a:lnSpc>
                <a:spcPct val="90000"/>
              </a:lnSpc>
              <a:buFont typeface="Arial" pitchFamily="34" charset="0"/>
              <a:buChar char="•"/>
            </a:pPr>
            <a:r>
              <a:rPr lang="en-US" sz="3200" dirty="0" smtClean="0"/>
              <a:t>It determines their learning effectiveness, achievement, and success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84238"/>
          </a:xfrm>
        </p:spPr>
        <p:txBody>
          <a:bodyPr>
            <a:normAutofit/>
          </a:bodyPr>
          <a:lstStyle/>
          <a:p>
            <a:r>
              <a:rPr lang="en-US" dirty="0" smtClean="0"/>
              <a:t>Take Home Message, Part 1</a:t>
            </a:r>
            <a:endParaRPr lang="en-US" dirty="0"/>
          </a:p>
        </p:txBody>
      </p:sp>
      <p:sp>
        <p:nvSpPr>
          <p:cNvPr id="3" name="Content Placeholder 2"/>
          <p:cNvSpPr>
            <a:spLocks noGrp="1"/>
          </p:cNvSpPr>
          <p:nvPr>
            <p:ph idx="1"/>
          </p:nvPr>
        </p:nvSpPr>
        <p:spPr>
          <a:xfrm>
            <a:off x="457200" y="1143000"/>
            <a:ext cx="8229600" cy="5562600"/>
          </a:xfrm>
        </p:spPr>
        <p:txBody>
          <a:bodyPr>
            <a:normAutofit/>
          </a:bodyPr>
          <a:lstStyle/>
          <a:p>
            <a:r>
              <a:rPr lang="en-US" dirty="0"/>
              <a:t>S</a:t>
            </a:r>
            <a:r>
              <a:rPr lang="en-US" dirty="0" smtClean="0"/>
              <a:t>tudents and faculty have misconceptions about learning </a:t>
            </a:r>
            <a:r>
              <a:rPr lang="en-US" dirty="0"/>
              <a:t>that </a:t>
            </a:r>
            <a:r>
              <a:rPr lang="en-US" dirty="0" smtClean="0"/>
              <a:t>undermine effectiveness</a:t>
            </a:r>
          </a:p>
          <a:p>
            <a:r>
              <a:rPr lang="en-US" dirty="0" smtClean="0"/>
              <a:t>Presented a more sophisticated understanding of how people learn </a:t>
            </a:r>
          </a:p>
          <a:p>
            <a:r>
              <a:rPr lang="en-US" dirty="0" smtClean="0"/>
              <a:t>Teaching is a complex interaction of factors that the teacher must manipulate, manage, and monitor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typical incoming college student…</a:t>
            </a:r>
            <a:endParaRPr lang="en-US" dirty="0"/>
          </a:p>
        </p:txBody>
      </p:sp>
      <p:sp>
        <p:nvSpPr>
          <p:cNvPr id="3" name="Content Placeholder 2"/>
          <p:cNvSpPr>
            <a:spLocks noGrp="1"/>
          </p:cNvSpPr>
          <p:nvPr>
            <p:ph idx="1"/>
          </p:nvPr>
        </p:nvSpPr>
        <p:spPr/>
        <p:txBody>
          <a:bodyPr/>
          <a:lstStyle/>
          <a:p>
            <a:r>
              <a:rPr lang="en-US" dirty="0" smtClean="0"/>
              <a:t>Has graduated from high school with an average GPA of 3.00 (NAEP, 2009)</a:t>
            </a:r>
          </a:p>
          <a:p>
            <a:r>
              <a:rPr lang="en-US" dirty="0" smtClean="0"/>
              <a:t>Has probably passed a high school exit or graduation exam</a:t>
            </a:r>
          </a:p>
          <a:p>
            <a:r>
              <a:rPr lang="en-US" dirty="0" smtClean="0"/>
              <a:t>Has been tested for scholastic achievement or aptitude many times</a:t>
            </a:r>
          </a:p>
          <a:p>
            <a:r>
              <a:rPr lang="en-US" dirty="0" smtClean="0"/>
              <a:t>Probably taken an entrance exam and was admitted to college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of Students Deemed Ready for College by ACT (2014)</a:t>
            </a:r>
            <a:endParaRPr lang="en-US" dirty="0"/>
          </a:p>
        </p:txBody>
      </p:sp>
      <p:graphicFrame>
        <p:nvGraphicFramePr>
          <p:cNvPr id="4" name="Chart 3"/>
          <p:cNvGraphicFramePr/>
          <p:nvPr/>
        </p:nvGraphicFramePr>
        <p:xfrm>
          <a:off x="914400" y="1600200"/>
          <a:ext cx="7315200" cy="4800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nvPr>
        </p:nvGraphicFramePr>
        <p:xfrm>
          <a:off x="838200" y="1752600"/>
          <a:ext cx="7467600" cy="457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12929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typical college freshman is</a:t>
            </a:r>
            <a:endParaRPr lang="en-US" dirty="0"/>
          </a:p>
        </p:txBody>
      </p:sp>
      <p:sp>
        <p:nvSpPr>
          <p:cNvPr id="3" name="Content Placeholder 2"/>
          <p:cNvSpPr>
            <a:spLocks noGrp="1"/>
          </p:cNvSpPr>
          <p:nvPr>
            <p:ph idx="1"/>
          </p:nvPr>
        </p:nvSpPr>
        <p:spPr/>
        <p:txBody>
          <a:bodyPr/>
          <a:lstStyle/>
          <a:p>
            <a:r>
              <a:rPr lang="en-US" dirty="0" smtClean="0"/>
              <a:t>Inadequately prepared for college work</a:t>
            </a:r>
          </a:p>
          <a:p>
            <a:r>
              <a:rPr lang="en-US" dirty="0" smtClean="0"/>
              <a:t>Unaware of the fact because it is contrary to their successful high school experience</a:t>
            </a:r>
          </a:p>
          <a:p>
            <a:r>
              <a:rPr lang="en-US" dirty="0" smtClean="0"/>
              <a:t>Likely overconfident in their preparation and abilities for college-level work</a:t>
            </a:r>
          </a:p>
          <a:p>
            <a:pPr lvl="1"/>
            <a:r>
              <a:rPr lang="en-US" dirty="0" smtClean="0"/>
              <a:t>Few students enter college believing they will struggle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Student Messages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 </a:t>
            </a:r>
            <a:r>
              <a:rPr lang="en-US" dirty="0"/>
              <a:t>came into the test really confident that I knew the material but it didn't show that on the test</a:t>
            </a:r>
            <a:r>
              <a:rPr lang="en-US" dirty="0" smtClean="0"/>
              <a:t>.”</a:t>
            </a:r>
          </a:p>
          <a:p>
            <a:r>
              <a:rPr lang="en-US" dirty="0" smtClean="0"/>
              <a:t>“The </a:t>
            </a:r>
            <a:r>
              <a:rPr lang="en-US" dirty="0"/>
              <a:t>reason I have stuck with the course this long is because I believe I have put a lot of effort towards studying for the exams is just I haven't tested well</a:t>
            </a:r>
            <a:r>
              <a:rPr lang="en-US" dirty="0" smtClean="0"/>
              <a:t>.”</a:t>
            </a:r>
            <a:endParaRPr lang="en-US" dirty="0"/>
          </a:p>
          <a:p>
            <a:r>
              <a:rPr lang="en-US" dirty="0" smtClean="0"/>
              <a:t>“I </a:t>
            </a:r>
            <a:r>
              <a:rPr lang="en-US" dirty="0"/>
              <a:t>felt prepared going in to the first two exams but scored much lower than I wanted to (and much lower than the class). To be completely honest, I have not wanted to come to class because I do not feel it is worth it if I am not going to do well anyways</a:t>
            </a:r>
            <a:r>
              <a:rPr lang="en-US" dirty="0" smtClean="0"/>
              <a:t>.”</a:t>
            </a:r>
          </a:p>
        </p:txBody>
      </p:sp>
    </p:spTree>
    <p:extLst>
      <p:ext uri="{BB962C8B-B14F-4D97-AF65-F5344CB8AC3E}">
        <p14:creationId xmlns:p14="http://schemas.microsoft.com/office/powerpoint/2010/main" val="474035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2806</TotalTime>
  <Words>3304</Words>
  <Application>Microsoft Office PowerPoint</Application>
  <PresentationFormat>On-screen Show (4:3)</PresentationFormat>
  <Paragraphs>442</Paragraphs>
  <Slides>50</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Office Theme</vt:lpstr>
      <vt:lpstr>Chart</vt:lpstr>
      <vt:lpstr>Improving Student Performance by Addressing Student and Teacher  Misconceptions about Learning</vt:lpstr>
      <vt:lpstr>Goals for this Session</vt:lpstr>
      <vt:lpstr>Three Kinds of Knowledge for  Effective Teaching</vt:lpstr>
      <vt:lpstr>Teacher Beliefs about How People Learn</vt:lpstr>
      <vt:lpstr>Student Beliefs about How People Learn</vt:lpstr>
      <vt:lpstr>A typical incoming college student…</vt:lpstr>
      <vt:lpstr>% of Students Deemed Ready for College by ACT (2014)</vt:lpstr>
      <vt:lpstr>A typical college freshman is</vt:lpstr>
      <vt:lpstr>Typical Student Messages</vt:lpstr>
      <vt:lpstr>The Primary Goal of Teaching</vt:lpstr>
      <vt:lpstr>How to help students make a successful transition to college</vt:lpstr>
      <vt:lpstr>Video Series: How to Get the Most Out of Studying http://www.samford.edu/how-to-study/ </vt:lpstr>
      <vt:lpstr>The Challenges</vt:lpstr>
      <vt:lpstr>How to Get the Most Out of Studying Webpage: http://www.samford.edu/how-to-study/ </vt:lpstr>
      <vt:lpstr>Beliefs about Learning that  Make You Stupid</vt:lpstr>
      <vt:lpstr>Attentional Blink</vt:lpstr>
      <vt:lpstr>Metacognition</vt:lpstr>
      <vt:lpstr>Self-Rating</vt:lpstr>
      <vt:lpstr>Estimated and Actual Grades for 800 Students: Econ 101</vt:lpstr>
      <vt:lpstr>The irony of poor metacognition</vt:lpstr>
      <vt:lpstr>So how accurate are your beliefs about how people learn? </vt:lpstr>
      <vt:lpstr>Which of the following is the MOST important ingredient for successful learning?</vt:lpstr>
      <vt:lpstr>Read the instructions for the demonstration to yourselves and do your best to follow them.</vt:lpstr>
      <vt:lpstr>Rate each word</vt:lpstr>
      <vt:lpstr>Levels of Processing</vt:lpstr>
      <vt:lpstr>Rate each word</vt:lpstr>
      <vt:lpstr>Intention vs. Level of Processing</vt:lpstr>
      <vt:lpstr>Which of the following is the MOST important ingredient for successful learning?</vt:lpstr>
      <vt:lpstr>Implications for Learning</vt:lpstr>
      <vt:lpstr>Implications for Students</vt:lpstr>
      <vt:lpstr>These findings are strongly counterintuitive</vt:lpstr>
      <vt:lpstr>Implications for Teachers</vt:lpstr>
      <vt:lpstr>Achieving Deep Processing while Studying</vt:lpstr>
      <vt:lpstr>These are principles for deep processing, but not a recipe</vt:lpstr>
      <vt:lpstr>So shouldn’t we design pedagogies that make students use deep processing all the time?  (What faculty need to know  about learning)</vt:lpstr>
      <vt:lpstr>What are the critical factors in student learning?</vt:lpstr>
      <vt:lpstr>Cognitive Load Theory (e.g. van Merrienboer &amp; Sweller, 2005) </vt:lpstr>
      <vt:lpstr>Student mental effort must meet the demands of instructional cognitive load </vt:lpstr>
      <vt:lpstr>Name the days of the week out loud and in order as fast as you can</vt:lpstr>
      <vt:lpstr>About this Activity</vt:lpstr>
      <vt:lpstr>Name the Days of the Week as Quickly as You Can</vt:lpstr>
      <vt:lpstr>Implications of Cognitive Load Theory</vt:lpstr>
      <vt:lpstr>Deep Processing and Cognitive Load</vt:lpstr>
      <vt:lpstr>Cognitive Load of Various Tasks (adapted from Piolat, Olive &amp; Kellogg, 2004)</vt:lpstr>
      <vt:lpstr>How do we deal with cognitive load?</vt:lpstr>
      <vt:lpstr>About Engagement, Active Learning, and Struggle </vt:lpstr>
      <vt:lpstr>The Complexity of Teaching</vt:lpstr>
      <vt:lpstr>The TACOMA Model of Teaching (Teaching as a Contextual Outcome of Multiple Agents)</vt:lpstr>
      <vt:lpstr>An Effective Teacher</vt:lpstr>
      <vt:lpstr>Take Home Message, Part 1</vt:lpstr>
    </vt:vector>
  </TitlesOfParts>
  <Company>Samford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Tiera S Coston</cp:lastModifiedBy>
  <cp:revision>229</cp:revision>
  <dcterms:created xsi:type="dcterms:W3CDTF">2011-10-16T02:41:23Z</dcterms:created>
  <dcterms:modified xsi:type="dcterms:W3CDTF">2015-07-16T19:51:50Z</dcterms:modified>
</cp:coreProperties>
</file>