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8" r:id="rId3"/>
    <p:sldId id="309" r:id="rId4"/>
    <p:sldId id="310" r:id="rId5"/>
    <p:sldId id="311" r:id="rId6"/>
    <p:sldId id="313" r:id="rId7"/>
    <p:sldId id="312" r:id="rId8"/>
    <p:sldId id="321" r:id="rId9"/>
    <p:sldId id="314" r:id="rId10"/>
    <p:sldId id="318" r:id="rId11"/>
    <p:sldId id="315" r:id="rId12"/>
    <p:sldId id="316" r:id="rId13"/>
    <p:sldId id="319" r:id="rId14"/>
    <p:sldId id="322" r:id="rId15"/>
    <p:sldId id="317" r:id="rId16"/>
    <p:sldId id="320" r:id="rId17"/>
    <p:sldId id="302" r:id="rId18"/>
    <p:sldId id="323" r:id="rId19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25C"/>
    <a:srgbClr val="CEAE24"/>
    <a:srgbClr val="D5A51D"/>
    <a:srgbClr val="EDC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5" autoAdjust="0"/>
    <p:restoredTop sz="96259" autoAdjust="0"/>
  </p:normalViewPr>
  <p:slideViewPr>
    <p:cSldViewPr>
      <p:cViewPr>
        <p:scale>
          <a:sx n="80" d="100"/>
          <a:sy n="80" d="100"/>
        </p:scale>
        <p:origin x="-18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4257F7DF-0C55-4AF2-B273-B77D838443F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3360D3D9-B5C4-41B3-A96E-B6DC01D3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28727254-28FC-447B-961F-D92EF390B4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4AD83BB-D6AB-4EE0-8A2E-499C1A93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2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</a:t>
            </a:r>
            <a:r>
              <a:rPr lang="en-US" baseline="0" dirty="0" smtClean="0"/>
              <a:t> is no surprise to anyone in this room that students do not typically comply with reading assignments.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</a:t>
            </a:r>
            <a:r>
              <a:rPr lang="en-US" baseline="0" dirty="0" smtClean="0"/>
              <a:t> is no surprise to anyone in this room that students do not typically comply with reading assignments.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</a:t>
            </a:r>
            <a:r>
              <a:rPr lang="en-US" baseline="0" dirty="0" smtClean="0"/>
              <a:t> daunting statistics, why do we bother to fight this battle for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Reference text pages and illustrations frequently when lecturing.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83BB-D6AB-4EE0-8A2E-499C1A9300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at.xula.ed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 rot="16200000">
            <a:off x="5751282" y="2554517"/>
            <a:ext cx="5943602" cy="834564"/>
          </a:xfrm>
          <a:prstGeom prst="rect">
            <a:avLst/>
          </a:prstGeom>
          <a:solidFill>
            <a:srgbClr val="E2D25C"/>
          </a:solidFill>
        </p:spPr>
        <p:txBody>
          <a:bodyPr vert="horz" lIns="91440" tIns="13716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Century Schoolbook" pitchFamily="18" charset="0"/>
              </a:rPr>
              <a:t>C</a:t>
            </a:r>
            <a:r>
              <a:rPr lang="en-US" sz="2200" b="0" dirty="0" smtClean="0">
                <a:solidFill>
                  <a:schemeClr val="tx1"/>
                </a:solidFill>
                <a:latin typeface="Century Schoolbook" pitchFamily="18" charset="0"/>
              </a:rPr>
              <a:t>enter for the </a:t>
            </a:r>
            <a:r>
              <a:rPr lang="en-US" sz="2200" b="1" dirty="0" smtClean="0">
                <a:solidFill>
                  <a:schemeClr val="tx1"/>
                </a:solidFill>
                <a:latin typeface="Century Schoolbook" pitchFamily="18" charset="0"/>
              </a:rPr>
              <a:t>A</a:t>
            </a:r>
            <a:r>
              <a:rPr lang="en-US" sz="2200" b="0" dirty="0" smtClean="0">
                <a:solidFill>
                  <a:schemeClr val="tx1"/>
                </a:solidFill>
                <a:latin typeface="Century Schoolbook" pitchFamily="18" charset="0"/>
              </a:rPr>
              <a:t>dvancement</a:t>
            </a:r>
            <a:r>
              <a:rPr lang="en-US" sz="2200" b="0" baseline="0" dirty="0" smtClean="0">
                <a:solidFill>
                  <a:schemeClr val="tx1"/>
                </a:solidFill>
                <a:latin typeface="Century Schoolbook" pitchFamily="18" charset="0"/>
              </a:rPr>
              <a:t> of </a:t>
            </a:r>
            <a:r>
              <a:rPr lang="en-US" sz="2200" b="1" baseline="0" dirty="0" smtClean="0">
                <a:solidFill>
                  <a:schemeClr val="tx1"/>
                </a:solidFill>
                <a:latin typeface="Century Schoolbook" pitchFamily="18" charset="0"/>
              </a:rPr>
              <a:t>T</a:t>
            </a:r>
            <a:r>
              <a:rPr lang="en-US" sz="2200" b="0" baseline="0" dirty="0" smtClean="0">
                <a:solidFill>
                  <a:schemeClr val="tx1"/>
                </a:solidFill>
                <a:latin typeface="Century Schoolbook" pitchFamily="18" charset="0"/>
              </a:rPr>
              <a:t>eaching</a:t>
            </a:r>
          </a:p>
          <a:p>
            <a:pPr algn="ctr"/>
            <a:r>
              <a:rPr lang="en-US" sz="1600" b="1" baseline="0" dirty="0" smtClean="0">
                <a:solidFill>
                  <a:schemeClr val="tx1"/>
                </a:solidFill>
                <a:latin typeface="Century Schoolbook" pitchFamily="18" charset="0"/>
              </a:rPr>
              <a:t>‘T</a:t>
            </a:r>
            <a:r>
              <a:rPr lang="en-US" sz="1600" b="0" baseline="0" dirty="0" smtClean="0">
                <a:solidFill>
                  <a:schemeClr val="tx1"/>
                </a:solidFill>
                <a:latin typeface="Century Schoolbook" pitchFamily="18" charset="0"/>
              </a:rPr>
              <a:t>o </a:t>
            </a:r>
            <a:r>
              <a:rPr lang="en-US" sz="1600" b="1" baseline="0" dirty="0" smtClean="0">
                <a:solidFill>
                  <a:schemeClr val="tx1"/>
                </a:solidFill>
                <a:latin typeface="Century Schoolbook" pitchFamily="18" charset="0"/>
              </a:rPr>
              <a:t>A</a:t>
            </a:r>
            <a:r>
              <a:rPr lang="en-US" sz="1600" b="0" baseline="0" dirty="0" smtClean="0">
                <a:solidFill>
                  <a:schemeClr val="tx1"/>
                </a:solidFill>
                <a:latin typeface="Century Schoolbook" pitchFamily="18" charset="0"/>
              </a:rPr>
              <a:t>dvance the </a:t>
            </a:r>
            <a:r>
              <a:rPr lang="en-US" sz="1600" b="1" baseline="0" dirty="0" smtClean="0">
                <a:solidFill>
                  <a:schemeClr val="tx1"/>
                </a:solidFill>
                <a:latin typeface="Century Schoolbook" pitchFamily="18" charset="0"/>
              </a:rPr>
              <a:t>A</a:t>
            </a:r>
            <a:r>
              <a:rPr lang="en-US" sz="1600" b="0" baseline="0" dirty="0" smtClean="0">
                <a:solidFill>
                  <a:schemeClr val="tx1"/>
                </a:solidFill>
                <a:latin typeface="Century Schoolbook" pitchFamily="18" charset="0"/>
              </a:rPr>
              <a:t>rt and </a:t>
            </a:r>
            <a:r>
              <a:rPr lang="en-US" sz="1600" b="1" baseline="0" dirty="0" smtClean="0">
                <a:solidFill>
                  <a:schemeClr val="tx1"/>
                </a:solidFill>
                <a:latin typeface="Century Schoolbook" pitchFamily="18" charset="0"/>
              </a:rPr>
              <a:t>S</a:t>
            </a:r>
            <a:r>
              <a:rPr lang="en-US" sz="1600" b="0" baseline="0" dirty="0" smtClean="0">
                <a:solidFill>
                  <a:schemeClr val="tx1"/>
                </a:solidFill>
                <a:latin typeface="Century Schoolbook" pitchFamily="18" charset="0"/>
              </a:rPr>
              <a:t>cience of </a:t>
            </a:r>
            <a:r>
              <a:rPr lang="en-US" sz="1600" b="1" baseline="0" dirty="0" smtClean="0">
                <a:solidFill>
                  <a:schemeClr val="tx1"/>
                </a:solidFill>
                <a:latin typeface="Century Schoolbook" pitchFamily="18" charset="0"/>
              </a:rPr>
              <a:t>T</a:t>
            </a:r>
            <a:r>
              <a:rPr lang="en-US" sz="1600" b="0" baseline="0" dirty="0" smtClean="0">
                <a:solidFill>
                  <a:schemeClr val="tx1"/>
                </a:solidFill>
                <a:latin typeface="Century Schoolbook" pitchFamily="18" charset="0"/>
              </a:rPr>
              <a:t>eaching’</a:t>
            </a:r>
          </a:p>
          <a:p>
            <a:pPr algn="ctr"/>
            <a:r>
              <a:rPr lang="en-US" sz="1400" b="0" dirty="0" smtClean="0">
                <a:solidFill>
                  <a:schemeClr val="tx1"/>
                </a:solidFill>
                <a:latin typeface="Century Schoolbook" pitchFamily="18" charset="0"/>
              </a:rPr>
              <a:t>cat@xula.edu</a:t>
            </a:r>
            <a:r>
              <a:rPr lang="en-US" sz="1400" b="0" baseline="0" dirty="0" smtClean="0">
                <a:solidFill>
                  <a:schemeClr val="tx1"/>
                </a:solidFill>
                <a:latin typeface="Century Schoolbook" pitchFamily="18" charset="0"/>
              </a:rPr>
              <a:t> ● </a:t>
            </a:r>
            <a:r>
              <a:rPr lang="en-US" sz="1400" b="0" baseline="0" dirty="0" smtClean="0">
                <a:solidFill>
                  <a:schemeClr val="tx1"/>
                </a:solidFill>
                <a:latin typeface="Century Schoolbook" pitchFamily="18" charset="0"/>
                <a:hlinkClick r:id="rId2"/>
              </a:rPr>
              <a:t>http://cat.xula.edu</a:t>
            </a:r>
            <a:endParaRPr lang="en-US" sz="1400" b="0" baseline="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en-US" sz="1200" b="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058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90" y="5986291"/>
            <a:ext cx="819910" cy="83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8305800" y="59436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305800" y="-16626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5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6505-9806-4738-B008-D4EF6CD1AF32}" type="datetime3">
              <a:rPr lang="en-US" smtClean="0"/>
              <a:t>29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A026-FA1A-4593-9225-66440F5DC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.edu/~oset/SupportingDocuments/Getting%20students%20to%20read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deaedu.org/sites/default/files/Idea_Paper_40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deaedu.org/sites/default/files/Idea_Paper_40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.edu/~oset/SupportingDocuments/Getting%20students%20to%20read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deaedu.org/sites/default/files/Idea_Paper_40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www.unm.edu/~oset/SupportingDocuments/Getting%20students%20to%20read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deaedu.org/sites/default/files/Idea_Paper_40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deaedu.org/sites/default/files/Idea_Paper_40.pd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t.xula.edu/food/" TargetMode="External"/><Relationship Id="rId2" Type="http://schemas.openxmlformats.org/officeDocument/2006/relationships/hyperlink" Target="http://xulacat.wikispac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sse.iub.edu/NSSE_2008_Results/docs/withhold/NSSE2008_Results_revised_11-14-2008.pdf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unm.edu/~oset/SupportingDocuments/Getting%20students%20to%20read.pdf" TargetMode="External"/><Relationship Id="rId4" Type="http://schemas.openxmlformats.org/officeDocument/2006/relationships/hyperlink" Target="http://ideaedu.org/sites/default/files/Idea_Paper_4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readingforum.org/yearbook/11_yearbook/documents/BAIER%20ET%20AL%20PAPER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air.org/sites/default/files/downloads/report/The20Literacy20of20Americas20College20Students_final20report_0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.edu/~oset/SupportingDocuments/Getting%20students%20to%20read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.edu/~oset/SupportingDocuments/Getting%20students%20to%20read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.edu/~oset/SupportingDocuments/Getting%20students%20to%20read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.edu/~oset/SupportingDocuments/Getting%20students%20to%20read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.edu/~oset/SupportingDocuments/Getting%20students%20to%20read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deaedu.org/sites/default/files/Idea_Paper_40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32808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>
                <a:latin typeface="Century Schoolbook" pitchFamily="18" charset="0"/>
              </a:rPr>
              <a:t>Understanding Students' Aversion to Textbook </a:t>
            </a:r>
            <a:r>
              <a:rPr lang="en-US" sz="4000" b="1" cap="small" dirty="0" smtClean="0">
                <a:latin typeface="Century Schoolbook" pitchFamily="18" charset="0"/>
              </a:rPr>
              <a:t>Reading</a:t>
            </a:r>
            <a:endParaRPr lang="en-US" sz="4000" cap="small" dirty="0"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" y="3084493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smtClean="0">
                <a:latin typeface="Century Schoolbook" pitchFamily="18" charset="0"/>
              </a:rPr>
              <a:t>(and </a:t>
            </a:r>
            <a:r>
              <a:rPr lang="en-US" sz="2800" b="1" cap="small" dirty="0">
                <a:latin typeface="Century Schoolbook" pitchFamily="18" charset="0"/>
              </a:rPr>
              <a:t>using that understanding to turn aversion to </a:t>
            </a:r>
            <a:r>
              <a:rPr lang="en-US" sz="2800" b="1" cap="small" dirty="0" smtClean="0">
                <a:latin typeface="Century Schoolbook" pitchFamily="18" charset="0"/>
              </a:rPr>
              <a:t>practice)</a:t>
            </a:r>
            <a:endParaRPr lang="en-US" sz="2800" cap="small" dirty="0"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268" y="5181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latin typeface="Century Schoolbook" pitchFamily="18" charset="0"/>
              </a:rPr>
              <a:t>Tiera S. Coston, J.D., Ph.D., CAT</a:t>
            </a:r>
          </a:p>
          <a:p>
            <a:pPr algn="ctr"/>
            <a:r>
              <a:rPr lang="en-US" sz="2400" b="1" cap="small" dirty="0" smtClean="0">
                <a:latin typeface="Century Schoolbook" pitchFamily="18" charset="0"/>
              </a:rPr>
              <a:t>Jason Todd, Ph.D., English</a:t>
            </a:r>
            <a:endParaRPr lang="en-US" sz="2400" cap="small" dirty="0">
              <a:latin typeface="Century Schoolbook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3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How Do We Get Students Read?</a:t>
            </a: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601533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Office of Support for Effective Teaching (OSET). (2009). How do I get my students to complete reading assignments? The University of New Mexico.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https://www.unm.edu/~oset/SupportingDocuments/Getting%20students%20to%20read.pdf</a:t>
            </a:r>
            <a:r>
              <a:rPr lang="en-US" altLang="en-US" sz="1200" dirty="0">
                <a:latin typeface="Baskerville Old Face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2601" y="1447800"/>
            <a:ext cx="516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Show and Tell Students How Readings Will Benefit Them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6" t="21307" r="6492" b="7244"/>
          <a:stretch/>
        </p:blipFill>
        <p:spPr bwMode="auto">
          <a:xfrm>
            <a:off x="2397825" y="1928750"/>
            <a:ext cx="3998026" cy="34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How Do We Get Students Read?</a:t>
            </a: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601533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Hobson, E.H. (2004). Getting students to read: Fourteen tips: IDEA Paper #40. The IDEA Center, Kansas State University.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http://ideaedu.org/sites/default/files/Idea_Paper_40.pdf</a:t>
            </a:r>
            <a:r>
              <a:rPr lang="en-US" altLang="en-US" sz="1200" dirty="0">
                <a:latin typeface="Baskerville Old Face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19600" y="1985665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Integrating some portion of reading assignment (even a mention or a quick reference) in class will increase the likelihood that students will read the assignment.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3797" y="1993880"/>
            <a:ext cx="2419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1" indent="-476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Allocate some portion of class time to tell students something interesting about the upcoming reading assignment.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1" y="1595735"/>
            <a:ext cx="51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Preview the Reading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3375" y="134338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Compliance</a:t>
            </a:r>
            <a:endParaRPr lang="en-US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How Do We Get Students Read?</a:t>
            </a: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601533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Hobson, E.H. (2004). Getting students to read: Fourteen tips: IDEA Paper #40. The IDEA Center, Kansas State University.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http://ideaedu.org/sites/default/files/Idea_Paper_40.pdf</a:t>
            </a:r>
            <a:r>
              <a:rPr lang="en-US" altLang="en-US" sz="1200" dirty="0">
                <a:latin typeface="Baskerville Old Face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2076271"/>
            <a:ext cx="5276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1" indent="-476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Provide students with tools they will need to understand and use the assigned reading material.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1" y="1671935"/>
            <a:ext cx="51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Teach Reading Strategies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91165"/>
            <a:ext cx="3080082" cy="2135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83625" y="1355260"/>
            <a:ext cx="250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Under-Preparedness</a:t>
            </a:r>
            <a:endParaRPr lang="en-US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How Do We Get Students Read?</a:t>
            </a: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601980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 smtClean="0">
                <a:latin typeface="Baskerville Old Face" pitchFamily="18" charset="0"/>
              </a:rPr>
              <a:t>Office </a:t>
            </a:r>
            <a:r>
              <a:rPr lang="en-US" altLang="en-US" sz="1200" dirty="0">
                <a:latin typeface="Baskerville Old Face" pitchFamily="18" charset="0"/>
              </a:rPr>
              <a:t>of Support for Effective Teaching (OSET). (2009). How do I get my students to complete reading assignments? The University of New Mexico.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https://www.unm.edu/~oset/SupportingDocuments/Getting%20students%20to%20read.pdf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  <a:endParaRPr lang="en-US" altLang="en-US" sz="1200" dirty="0">
              <a:latin typeface="Baskerville Old Face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36914" y="14726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76698" y="3181459"/>
            <a:ext cx="508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Redundancy in reading assignments and in-class activities (</a:t>
            </a:r>
            <a:r>
              <a:rPr lang="en-US" sz="2400" i="1" dirty="0" smtClean="0">
                <a:latin typeface="Baskerville Old Face" panose="02020602080505020303" pitchFamily="18" charset="0"/>
              </a:rPr>
              <a:t>e.g.</a:t>
            </a:r>
            <a:r>
              <a:rPr lang="en-US" sz="2400" dirty="0" smtClean="0">
                <a:latin typeface="Baskerville Old Face" panose="02020602080505020303" pitchFamily="18" charset="0"/>
              </a:rPr>
              <a:t>, lecture) will promote non-compliance and absenteeism.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1" y="1771471"/>
            <a:ext cx="5162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Ensure In-Class Activities are not Redundant, but Complementary to Assigned Readings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1500" y="142651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Compliance</a:t>
            </a:r>
            <a:endParaRPr lang="en-US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How Do We Get Students Read?</a:t>
            </a: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5943600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Hobson, E.H. (2004). Getting students to read: Fourteen tips: IDEA Paper #40. The IDEA Center, Kansas State University.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http://ideaedu.org/sites/default/files/Idea_Paper_40.pdf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Office of Support for Effective Teaching (OSET). (2009). How do I get my students to complete reading assignments? The University of New Mexico. </a:t>
            </a:r>
            <a:r>
              <a:rPr lang="en-US" altLang="en-US" sz="1200" dirty="0">
                <a:latin typeface="Baskerville Old Face" pitchFamily="18" charset="0"/>
                <a:hlinkClick r:id="rId4"/>
              </a:rPr>
              <a:t>https://www.unm.edu/~oset/SupportingDocuments/Getting%20students%20to%20read.pdf</a:t>
            </a:r>
            <a:r>
              <a:rPr lang="en-US" altLang="en-US" sz="1200" dirty="0">
                <a:latin typeface="Baskerville Old Face" pitchFamily="18" charset="0"/>
              </a:rPr>
              <a:t>.</a:t>
            </a:r>
          </a:p>
          <a:p>
            <a:pPr marL="117475" indent="-117475">
              <a:spcBef>
                <a:spcPct val="0"/>
              </a:spcBef>
            </a:pPr>
            <a:endParaRPr lang="en-US" altLang="en-US" sz="1200" dirty="0">
              <a:latin typeface="Baskerville Old Face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19600" y="2199144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Reading quizzes</a:t>
            </a:r>
          </a:p>
          <a:p>
            <a:pPr marL="0" lvl="1">
              <a:buFont typeface="Arial" panose="020B0604020202020204" pitchFamily="34" charset="0"/>
              <a:buChar char="•"/>
            </a:pPr>
            <a:endParaRPr lang="en-US" sz="2400" dirty="0" smtClean="0">
              <a:latin typeface="Baskerville Old Face" panose="02020602080505020303" pitchFamily="18" charset="0"/>
            </a:endParaRPr>
          </a:p>
          <a:p>
            <a:pPr marL="166688" lvl="1" indent="-166688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Random or directed questioning</a:t>
            </a:r>
          </a:p>
          <a:p>
            <a:pPr marL="0" lvl="1">
              <a:buFont typeface="Arial" panose="020B0604020202020204" pitchFamily="34" charset="0"/>
              <a:buChar char="•"/>
            </a:pPr>
            <a:endParaRPr lang="en-US" sz="2400" dirty="0" smtClean="0">
              <a:latin typeface="Baskerville Old Face" panose="02020602080505020303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Reflective writing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3797" y="1993880"/>
            <a:ext cx="2419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1" indent="-476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Establish requirement for compliance with reading assignments as well as the penalty for non-compliance early.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1" y="1595735"/>
            <a:ext cx="51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Hold Students Accountable for Reading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6550" y="1371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Compliance</a:t>
            </a:r>
            <a:endParaRPr lang="en-US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8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How Do We Get Students Read?</a:t>
            </a: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6015335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Hobson, E.H. (2004). Getting students to read: Fourteen tips: IDEA Paper #40. The IDEA Center, Kansas State University.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http://ideaedu.org/sites/default/files/Idea_Paper_40.pdf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  <a:p>
            <a:pPr marL="117475" indent="-117475">
              <a:spcBef>
                <a:spcPct val="0"/>
              </a:spcBef>
            </a:pPr>
            <a:r>
              <a:rPr lang="en-US" altLang="en-US" sz="1200" dirty="0" smtClean="0">
                <a:latin typeface="Baskerville Old Face" pitchFamily="18" charset="0"/>
              </a:rPr>
              <a:t>Angelo, T.A. and Cross, K.P. (1993). Classroom Assessment Techniques: A Handbook for College Teachers (2</a:t>
            </a:r>
            <a:r>
              <a:rPr lang="en-US" altLang="en-US" sz="1200" baseline="30000" dirty="0" smtClean="0">
                <a:latin typeface="Baskerville Old Face" pitchFamily="18" charset="0"/>
              </a:rPr>
              <a:t>nd</a:t>
            </a:r>
            <a:r>
              <a:rPr lang="en-US" altLang="en-US" sz="1200" dirty="0" smtClean="0">
                <a:latin typeface="Baskerville Old Face" pitchFamily="18" charset="0"/>
              </a:rPr>
              <a:t> ed.). San Francisco: </a:t>
            </a:r>
            <a:r>
              <a:rPr lang="en-US" altLang="en-US" sz="1200" dirty="0" err="1" smtClean="0">
                <a:latin typeface="Baskerville Old Face" pitchFamily="18" charset="0"/>
              </a:rPr>
              <a:t>Jossey</a:t>
            </a:r>
            <a:r>
              <a:rPr lang="en-US" altLang="en-US" sz="1200" dirty="0" smtClean="0">
                <a:latin typeface="Baskerville Old Face" pitchFamily="18" charset="0"/>
              </a:rPr>
              <a:t>-Bass.</a:t>
            </a:r>
            <a:endParaRPr lang="en-US" altLang="en-US" sz="1200" dirty="0">
              <a:latin typeface="Baskerville Old Face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3797" y="2633008"/>
            <a:ext cx="2419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1" indent="-476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Use of CAT’s can provide an accurate picture of student compliance.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6719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Classroom Assessment Techniques (CATs)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8650" y="1428690"/>
            <a:ext cx="79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Both</a:t>
            </a:r>
            <a:endParaRPr lang="en-US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8432" y="2362200"/>
            <a:ext cx="2279568" cy="2819400"/>
            <a:chOff x="-2895600" y="3213265"/>
            <a:chExt cx="1974768" cy="25017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9" t="9618" r="66320" b="68560"/>
            <a:stretch/>
          </p:blipFill>
          <p:spPr bwMode="auto">
            <a:xfrm>
              <a:off x="-2895600" y="3213265"/>
              <a:ext cx="1974768" cy="9777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9" t="47804" r="66320" b="18181"/>
            <a:stretch/>
          </p:blipFill>
          <p:spPr bwMode="auto">
            <a:xfrm>
              <a:off x="-2895600" y="4191001"/>
              <a:ext cx="1974768" cy="15240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72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How Do We Get Students Read?</a:t>
            </a: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59436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Hobson, E.H. (2004). Getting students to read: Fourteen tips: IDEA Paper #40. The IDEA Center, Kansas State University.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http://ideaedu.org/sites/default/files/Idea_Paper_40.pdf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Bean, J.C. (1996). Engaging Ideas:  The professor’s guide to integrating writing, critical thinking and active learning in the classroom. San Francisco: </a:t>
            </a:r>
            <a:r>
              <a:rPr lang="en-US" altLang="en-US" sz="1200" dirty="0" err="1">
                <a:latin typeface="Baskerville Old Face" pitchFamily="18" charset="0"/>
              </a:rPr>
              <a:t>Jossey</a:t>
            </a:r>
            <a:r>
              <a:rPr lang="en-US" altLang="en-US" sz="1200" dirty="0">
                <a:latin typeface="Baskerville Old Face" pitchFamily="18" charset="0"/>
              </a:rPr>
              <a:t>-Bass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  <a:endParaRPr lang="en-US" altLang="en-US" sz="1200" dirty="0">
              <a:latin typeface="Baskerville Old Face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2601" y="1524000"/>
            <a:ext cx="51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Encouraged Reading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0" t="10938" r="10173" b="44172"/>
          <a:stretch/>
        </p:blipFill>
        <p:spPr bwMode="auto">
          <a:xfrm>
            <a:off x="1676400" y="2093025"/>
            <a:ext cx="2476500" cy="3227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4" t="17991" r="11473" b="29688"/>
          <a:stretch/>
        </p:blipFill>
        <p:spPr bwMode="auto">
          <a:xfrm>
            <a:off x="4476995" y="2057400"/>
            <a:ext cx="243790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-150" dirty="0" smtClean="0">
                <a:latin typeface="Baskerville Old Face" pitchFamily="18" charset="0"/>
              </a:rPr>
              <a:t>How Do We Teach Students to Read?</a:t>
            </a:r>
            <a:endParaRPr lang="en-US" sz="4000" spc="-150" dirty="0">
              <a:latin typeface="Baskerville Old Fac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12362"/>
            <a:ext cx="7755926" cy="435503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800" b="1" dirty="0" smtClean="0">
                <a:latin typeface="Baskerville Old Face" panose="02020602080505020303" pitchFamily="18" charset="0"/>
              </a:rPr>
              <a:t>Pre-reading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Difficulty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askerville Old Face" panose="02020602080505020303" pitchFamily="18" charset="0"/>
              </a:rPr>
              <a:t>Preview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Title &amp;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Learning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Headings &amp; subheadings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Vocabulary </a:t>
            </a:r>
            <a:r>
              <a:rPr lang="en-US" sz="2400" dirty="0" smtClean="0">
                <a:latin typeface="Baskerville Old Face" panose="02020602080505020303" pitchFamily="18" charset="0"/>
              </a:rPr>
              <a:t>&amp; 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Chapter summary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askerville Old Face" panose="02020602080505020303" pitchFamily="18" charset="0"/>
              </a:rPr>
              <a:t>Read for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Read in small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Make connections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askerville Old Face" panose="02020602080505020303" pitchFamily="18" charset="0"/>
              </a:rPr>
              <a:t>Read for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Identify the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Pause and verify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Summarize main ideas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askerville Old Face" panose="02020602080505020303" pitchFamily="18" charset="0"/>
              </a:rPr>
              <a:t>Summarize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Author’s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Your words</a:t>
            </a:r>
          </a:p>
        </p:txBody>
      </p:sp>
    </p:spTree>
    <p:extLst>
      <p:ext uri="{BB962C8B-B14F-4D97-AF65-F5344CB8AC3E}">
        <p14:creationId xmlns:p14="http://schemas.microsoft.com/office/powerpoint/2010/main" val="32278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914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latin typeface="Century Schoolbook" pitchFamily="18" charset="0"/>
              </a:rPr>
              <a:t>Thank You!</a:t>
            </a:r>
            <a:endParaRPr lang="en-US" sz="4000" cap="small" dirty="0"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7924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 smtClean="0">
                <a:latin typeface="Century Schoolbook" pitchFamily="18" charset="0"/>
              </a:rPr>
              <a:t>This presentation will be posted to the: </a:t>
            </a:r>
          </a:p>
          <a:p>
            <a:pPr marL="457200" indent="-457200"/>
            <a:endParaRPr lang="en-US" sz="500" b="1" cap="small" dirty="0" smtClean="0">
              <a:latin typeface="Century Schoolbook" pitchFamily="18" charset="0"/>
            </a:endParaRPr>
          </a:p>
          <a:p>
            <a:pPr marL="457200" indent="-457200" algn="ctr"/>
            <a:r>
              <a:rPr lang="en-US" sz="2800" b="1" cap="small" dirty="0" smtClean="0">
                <a:latin typeface="Century Schoolbook" pitchFamily="18" charset="0"/>
              </a:rPr>
              <a:t>CAT Wiki – </a:t>
            </a:r>
            <a:r>
              <a:rPr lang="en-US" sz="2800" b="1" cap="small" dirty="0" smtClean="0">
                <a:latin typeface="Century Schoolbook" pitchFamily="18" charset="0"/>
                <a:hlinkClick r:id="rId2"/>
              </a:rPr>
              <a:t>xulacat.wikispaces.com</a:t>
            </a:r>
            <a:endParaRPr lang="en-US" sz="2800" b="1" cap="small" dirty="0" smtClean="0">
              <a:latin typeface="Century Schoolbook" pitchFamily="18" charset="0"/>
            </a:endParaRPr>
          </a:p>
          <a:p>
            <a:pPr>
              <a:tabLst>
                <a:tab pos="514350" algn="l"/>
              </a:tabLst>
            </a:pPr>
            <a:endParaRPr lang="en-US" sz="500" b="1" cap="small" dirty="0" smtClean="0">
              <a:latin typeface="Century Schoolbook" pitchFamily="18" charset="0"/>
            </a:endParaRPr>
          </a:p>
          <a:p>
            <a:pPr algn="ctr">
              <a:tabLst>
                <a:tab pos="514350" algn="l"/>
              </a:tabLst>
            </a:pPr>
            <a:r>
              <a:rPr lang="en-US" sz="2800" b="1" cap="small" dirty="0" smtClean="0">
                <a:latin typeface="Century Schoolbook" pitchFamily="18" charset="0"/>
              </a:rPr>
              <a:t>CAT Food Blog – </a:t>
            </a:r>
            <a:r>
              <a:rPr lang="en-US" sz="2800" b="1" cap="small" dirty="0" smtClean="0">
                <a:latin typeface="Century Schoolbook" pitchFamily="18" charset="0"/>
                <a:hlinkClick r:id="rId3"/>
              </a:rPr>
              <a:t>cat.xula.edu/food/</a:t>
            </a:r>
            <a:endParaRPr lang="en-US" sz="2800" b="1" cap="small" dirty="0" smtClean="0">
              <a:latin typeface="Century Schoolbook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The Reality of Reading</a:t>
            </a:r>
            <a:endParaRPr lang="en-US" sz="4000" dirty="0">
              <a:latin typeface="Baskerville Old Face" pitchFamily="18" charset="0"/>
            </a:endParaRP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541020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 smtClean="0">
                <a:latin typeface="Baskerville Old Face" pitchFamily="18" charset="0"/>
              </a:rPr>
              <a:t>National Survey of Student Engagement (NSSE). (2008). Promoting engagement for all students: The imperative to look within, 2008 Results. Bloomington, IN, University of Ind</a:t>
            </a:r>
            <a:r>
              <a:rPr lang="en-US" altLang="en-US" sz="1200" dirty="0">
                <a:latin typeface="Baskerville Old Face" pitchFamily="18" charset="0"/>
              </a:rPr>
              <a:t>iana.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http://</a:t>
            </a:r>
            <a:r>
              <a:rPr lang="en-US" altLang="en-US" sz="1200" dirty="0" smtClean="0">
                <a:latin typeface="Baskerville Old Face" pitchFamily="18" charset="0"/>
                <a:hlinkClick r:id="rId3"/>
              </a:rPr>
              <a:t>nsse.iub.edu/NSSE_2008_Results/docs/withhold/NSSE2008_Results_revised_11-14-2008.pdf</a:t>
            </a:r>
            <a:r>
              <a:rPr lang="en-US" altLang="en-US" sz="1200" dirty="0">
                <a:latin typeface="Baskerville Old Face" pitchFamily="18" charset="0"/>
              </a:rPr>
              <a:t>.</a:t>
            </a:r>
            <a:endParaRPr lang="en-US" altLang="en-US" sz="1200" dirty="0" smtClean="0">
              <a:latin typeface="Baskerville Old Face" pitchFamily="18" charset="0"/>
            </a:endParaRPr>
          </a:p>
          <a:p>
            <a:pPr marL="117475" indent="-117475">
              <a:spcBef>
                <a:spcPct val="0"/>
              </a:spcBef>
            </a:pPr>
            <a:r>
              <a:rPr lang="en-US" altLang="en-US" sz="1200" dirty="0" smtClean="0">
                <a:latin typeface="Baskerville Old Face" pitchFamily="18" charset="0"/>
              </a:rPr>
              <a:t>Hobson, E.H. (2004). Getting students to read: Fourteen tips: IDEA Paper #40. The IDEA Center, Kansas State </a:t>
            </a:r>
            <a:r>
              <a:rPr lang="en-US" altLang="en-US" sz="1200" dirty="0">
                <a:latin typeface="Baskerville Old Face" pitchFamily="18" charset="0"/>
              </a:rPr>
              <a:t>University. </a:t>
            </a:r>
            <a:r>
              <a:rPr lang="en-US" altLang="en-US" sz="1200" dirty="0">
                <a:latin typeface="Baskerville Old Face" pitchFamily="18" charset="0"/>
                <a:hlinkClick r:id="rId4"/>
              </a:rPr>
              <a:t>http://</a:t>
            </a:r>
            <a:r>
              <a:rPr lang="en-US" altLang="en-US" sz="1200" dirty="0" smtClean="0">
                <a:latin typeface="Baskerville Old Face" pitchFamily="18" charset="0"/>
                <a:hlinkClick r:id="rId4"/>
              </a:rPr>
              <a:t>ideaedu.org/sites/default/files/Idea_Paper_40.pdf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  <a:p>
            <a:pPr marL="117475" indent="-117475">
              <a:spcBef>
                <a:spcPct val="0"/>
              </a:spcBef>
            </a:pPr>
            <a:r>
              <a:rPr lang="en-US" altLang="en-US" sz="1200" dirty="0" smtClean="0">
                <a:latin typeface="Baskerville Old Face" pitchFamily="18" charset="0"/>
              </a:rPr>
              <a:t>Office of Support for Effective Teaching (OSET). (2009). How do I get my students to complete reading assignments? The University of </a:t>
            </a:r>
            <a:r>
              <a:rPr lang="en-US" altLang="en-US" sz="1200" dirty="0">
                <a:latin typeface="Baskerville Old Face" pitchFamily="18" charset="0"/>
              </a:rPr>
              <a:t>New Mexico. </a:t>
            </a:r>
            <a:r>
              <a:rPr lang="en-US" altLang="en-US" sz="1200" dirty="0">
                <a:latin typeface="Baskerville Old Face" pitchFamily="18" charset="0"/>
                <a:hlinkClick r:id="rId5"/>
              </a:rPr>
              <a:t>https://www.unm.edu/~</a:t>
            </a:r>
            <a:r>
              <a:rPr lang="en-US" altLang="en-US" sz="1200" dirty="0" smtClean="0">
                <a:latin typeface="Baskerville Old Face" pitchFamily="18" charset="0"/>
                <a:hlinkClick r:id="rId5"/>
              </a:rPr>
              <a:t>oset/SupportingDocuments/Getting%20students%20to%20read.pdf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371994" y="11678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040" y="1983686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One out of five college students frequently come to class without completing the assigned readings.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1640" y="1983686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On a given day, a college professor can expect as much as 40% of her class to be unprepared.</a:t>
            </a:r>
          </a:p>
        </p:txBody>
      </p:sp>
    </p:spTree>
    <p:extLst>
      <p:ext uri="{BB962C8B-B14F-4D97-AF65-F5344CB8AC3E}">
        <p14:creationId xmlns:p14="http://schemas.microsoft.com/office/powerpoint/2010/main" val="42893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The Reality of Reading</a:t>
            </a:r>
            <a:endParaRPr lang="en-US" sz="4000" dirty="0">
              <a:latin typeface="Baskerville Old Face" pitchFamily="18" charset="0"/>
            </a:endParaRP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5297269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 err="1" smtClean="0">
                <a:latin typeface="Baskerville Old Face" pitchFamily="18" charset="0"/>
              </a:rPr>
              <a:t>Baier</a:t>
            </a:r>
            <a:r>
              <a:rPr lang="en-US" altLang="en-US" sz="1200" dirty="0" smtClean="0">
                <a:latin typeface="Baskerville Old Face" pitchFamily="18" charset="0"/>
              </a:rPr>
              <a:t>, K., Hendricks, C., Warren </a:t>
            </a:r>
            <a:r>
              <a:rPr lang="en-US" altLang="en-US" sz="1200" dirty="0" err="1" smtClean="0">
                <a:latin typeface="Baskerville Old Face" pitchFamily="18" charset="0"/>
              </a:rPr>
              <a:t>Gorden</a:t>
            </a:r>
            <a:r>
              <a:rPr lang="en-US" altLang="en-US" sz="1200" dirty="0" smtClean="0">
                <a:latin typeface="Baskerville Old Face" pitchFamily="18" charset="0"/>
              </a:rPr>
              <a:t>, K., Hendricks, J.E., and Cochran, L. (2011). College students’ textbook reading, or not! American Reading Forum Annual Yearbook [Online], Vol. </a:t>
            </a:r>
            <a:r>
              <a:rPr lang="en-US" altLang="en-US" sz="1200" dirty="0">
                <a:latin typeface="Baskerville Old Face" pitchFamily="18" charset="0"/>
              </a:rPr>
              <a:t>31.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http://</a:t>
            </a:r>
            <a:r>
              <a:rPr lang="en-US" altLang="en-US" sz="1200" dirty="0" smtClean="0">
                <a:latin typeface="Baskerville Old Face" pitchFamily="18" charset="0"/>
                <a:hlinkClick r:id="rId3"/>
              </a:rPr>
              <a:t>www.americanreadingforum.org/yearbook/11_yearbook/documents/BAIER%20ET%20AL%20PAPER.pdf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  <a:p>
            <a:pPr marL="117475" indent="-117475">
              <a:spcBef>
                <a:spcPct val="0"/>
              </a:spcBef>
            </a:pPr>
            <a:r>
              <a:rPr lang="en-US" altLang="en-US" sz="1200" dirty="0" smtClean="0">
                <a:latin typeface="Baskerville Old Face" pitchFamily="18" charset="0"/>
              </a:rPr>
              <a:t>Baer, J.D., Cook, A.L., </a:t>
            </a:r>
            <a:r>
              <a:rPr lang="en-US" altLang="en-US" sz="1200" dirty="0" err="1" smtClean="0">
                <a:latin typeface="Baskerville Old Face" pitchFamily="18" charset="0"/>
              </a:rPr>
              <a:t>Baldi</a:t>
            </a:r>
            <a:r>
              <a:rPr lang="en-US" altLang="en-US" sz="1200" dirty="0" smtClean="0">
                <a:latin typeface="Baskerville Old Face" pitchFamily="18" charset="0"/>
              </a:rPr>
              <a:t>, S. (2006). The literacy of America’s college students. Washington, DC. American Institutes </a:t>
            </a:r>
            <a:r>
              <a:rPr lang="en-US" altLang="en-US" sz="1200" dirty="0">
                <a:latin typeface="Baskerville Old Face" pitchFamily="18" charset="0"/>
              </a:rPr>
              <a:t>for Research. </a:t>
            </a:r>
            <a:r>
              <a:rPr lang="en-US" altLang="en-US" sz="1200" dirty="0">
                <a:latin typeface="Baskerville Old Face" pitchFamily="18" charset="0"/>
                <a:hlinkClick r:id="rId4"/>
              </a:rPr>
              <a:t>http://</a:t>
            </a:r>
            <a:r>
              <a:rPr lang="en-US" altLang="en-US" sz="1200" dirty="0" smtClean="0">
                <a:latin typeface="Baskerville Old Face" pitchFamily="18" charset="0"/>
                <a:hlinkClick r:id="rId4"/>
              </a:rPr>
              <a:t>www.air.org/sites/default/files/downloads/report/The20Literacy20of20Americas20College20Students_final20report_0.pdf</a:t>
            </a:r>
            <a:r>
              <a:rPr lang="en-US" altLang="en-US" sz="1200" dirty="0">
                <a:latin typeface="Baskerville Old Face" pitchFamily="18" charset="0"/>
              </a:rPr>
              <a:t>.</a:t>
            </a:r>
            <a:endParaRPr lang="en-US" altLang="en-US" sz="1200" dirty="0" smtClean="0">
              <a:latin typeface="Baskerville Old Face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015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30404" y="2048217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>
                <a:latin typeface="Baskerville Old Face" panose="02020602080505020303" pitchFamily="18" charset="0"/>
              </a:rPr>
              <a:t>Students believe they can earn a satisfactory grade without doing any of the reading.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406" y="1929809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More than 50% of four-year and 75% of two-year college students lack complex literacy skills.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Why Bother?</a:t>
            </a:r>
            <a:endParaRPr lang="en-US" sz="4000" dirty="0">
              <a:latin typeface="Baskerville Old Face" pitchFamily="18" charset="0"/>
            </a:endParaRP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601533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Office of Support for Effective Teaching (OSET). (2009). How do I get my students to complete reading assignments? The University of New Mexico.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https://www.unm.edu/~oset/SupportingDocuments/Getting%20students%20to%20read.pdf</a:t>
            </a:r>
            <a:r>
              <a:rPr lang="en-US" altLang="en-US" sz="1200" dirty="0">
                <a:latin typeface="Baskerville Old Face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4726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30404" y="192387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Text reading is an essential aspect of basic literacy.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750" y="26670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Students must learn to obtain, process and apply new knowledge 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1175" y="33528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Most learning will occur outside a classroom environment.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Why Bother?</a:t>
            </a:r>
            <a:endParaRPr lang="en-US" sz="4000" dirty="0">
              <a:latin typeface="Baskerville Old Face" pitchFamily="18" charset="0"/>
            </a:endParaRP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593913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Office of Support for Effective Teaching (OSET). (2009). How do I get my students to complete reading assignments? The University of New Mexico.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https://www.unm.edu/~oset/SupportingDocuments/Getting%20students%20to%20read.pdf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202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19812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Post college learning will largely rely on the graduates’ ability to read and understand what they are reading.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829812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Students must learn to learn independently from text and discern the learning opportunities offered by reading.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Why Don’t Students Read?</a:t>
            </a:r>
          </a:p>
          <a:p>
            <a:r>
              <a:rPr lang="en-US" sz="2800" dirty="0" smtClean="0">
                <a:latin typeface="Baskerville Old Face" pitchFamily="18" charset="0"/>
              </a:rPr>
              <a:t>Under-preparedness</a:t>
            </a:r>
            <a:endParaRPr lang="en-US" sz="2800" dirty="0">
              <a:latin typeface="Baskerville Old Face" pitchFamily="18" charset="0"/>
            </a:endParaRP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5657671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Office of Support for Effective Teaching (OSET). (2009). How do I get my students to complete reading assignments? The University of New Mexico.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https://www.unm.edu/~oset/SupportingDocuments/Getting%20students%20to%20read.pdf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  <a:p>
            <a:pPr marL="117475" indent="-117475">
              <a:spcBef>
                <a:spcPct val="0"/>
              </a:spcBef>
            </a:pPr>
            <a:r>
              <a:rPr lang="en-US" altLang="en-US" sz="1200" dirty="0" err="1">
                <a:latin typeface="Baskerville Old Face" pitchFamily="18" charset="0"/>
              </a:rPr>
              <a:t>Baier</a:t>
            </a:r>
            <a:r>
              <a:rPr lang="en-US" altLang="en-US" sz="1200" dirty="0">
                <a:latin typeface="Baskerville Old Face" pitchFamily="18" charset="0"/>
              </a:rPr>
              <a:t>, K., Hendricks, C., Warren </a:t>
            </a:r>
            <a:r>
              <a:rPr lang="en-US" altLang="en-US" sz="1200" dirty="0" err="1">
                <a:latin typeface="Baskerville Old Face" pitchFamily="18" charset="0"/>
              </a:rPr>
              <a:t>Gorden</a:t>
            </a:r>
            <a:r>
              <a:rPr lang="en-US" altLang="en-US" sz="1200" dirty="0">
                <a:latin typeface="Baskerville Old Face" pitchFamily="18" charset="0"/>
              </a:rPr>
              <a:t>, K., Hendricks, J.E., and Cochran, L. (2011). College students’ textbook reading, or not! American Reading Forum Annual Yearbook [Online], Vol. 31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  <a:p>
            <a:pPr marL="117475" indent="-117475">
              <a:spcBef>
                <a:spcPct val="0"/>
              </a:spcBef>
            </a:pPr>
            <a:r>
              <a:rPr lang="en-US" altLang="en-US" sz="1200" dirty="0" smtClean="0">
                <a:latin typeface="Baskerville Old Face" pitchFamily="18" charset="0"/>
              </a:rPr>
              <a:t>Bean, J.C. (1996). Engaging Ideas:  The professor’s guide to integrating writing, critical thinking and active learning in the classroom. San Francisco: </a:t>
            </a:r>
            <a:r>
              <a:rPr lang="en-US" altLang="en-US" sz="1200" dirty="0" err="1" smtClean="0">
                <a:latin typeface="Baskerville Old Face" pitchFamily="18" charset="0"/>
              </a:rPr>
              <a:t>Jossey</a:t>
            </a:r>
            <a:r>
              <a:rPr lang="en-US" altLang="en-US" sz="1200" dirty="0" smtClean="0">
                <a:latin typeface="Baskerville Old Face" pitchFamily="18" charset="0"/>
              </a:rPr>
              <a:t>-Bass.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26670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may lack the basic reading skills necessary for college-level texts.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438400"/>
            <a:ext cx="2419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1" indent="-476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are challenged to understand the concepts and language in college-level texts.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2282" y="1748135"/>
            <a:ext cx="188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Students . . 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Why Don’t Students Read?</a:t>
            </a:r>
          </a:p>
          <a:p>
            <a:r>
              <a:rPr lang="en-US" sz="2800" dirty="0" smtClean="0">
                <a:latin typeface="Baskerville Old Face" pitchFamily="18" charset="0"/>
              </a:rPr>
              <a:t>Non-Compliance</a:t>
            </a:r>
            <a:endParaRPr lang="en-US" sz="2800" dirty="0">
              <a:latin typeface="Baskerville Old Face" pitchFamily="18" charset="0"/>
            </a:endParaRP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58674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Office of Support for Effective Teaching (OSET). (2009). How do I get my students to complete reading assignments? The University of New Mexico.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https://www.unm.edu/~oset/SupportingDocuments/Getting%20students%20to%20read.pdf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  <a:p>
            <a:pPr marL="117475" indent="-117475">
              <a:spcBef>
                <a:spcPct val="0"/>
              </a:spcBef>
            </a:pPr>
            <a:r>
              <a:rPr lang="en-US" altLang="en-US" sz="1200" dirty="0" err="1">
                <a:latin typeface="Baskerville Old Face" pitchFamily="18" charset="0"/>
              </a:rPr>
              <a:t>Baier</a:t>
            </a:r>
            <a:r>
              <a:rPr lang="en-US" altLang="en-US" sz="1200" dirty="0">
                <a:latin typeface="Baskerville Old Face" pitchFamily="18" charset="0"/>
              </a:rPr>
              <a:t>, K., Hendricks, C., Warren </a:t>
            </a:r>
            <a:r>
              <a:rPr lang="en-US" altLang="en-US" sz="1200" dirty="0" err="1">
                <a:latin typeface="Baskerville Old Face" pitchFamily="18" charset="0"/>
              </a:rPr>
              <a:t>Gorden</a:t>
            </a:r>
            <a:r>
              <a:rPr lang="en-US" altLang="en-US" sz="1200" dirty="0">
                <a:latin typeface="Baskerville Old Face" pitchFamily="18" charset="0"/>
              </a:rPr>
              <a:t>, K., Hendricks, J.E., and Cochran, L. (2011). College students’ textbook reading, or not! American Reading Forum Annual Yearbook [Online], Vol. 31.</a:t>
            </a:r>
            <a:endParaRPr lang="en-US" altLang="en-US" sz="1200" dirty="0" smtClean="0">
              <a:latin typeface="Baskerville Old Face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597" y="1935540"/>
            <a:ext cx="2743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assume the professor will present important information in class.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2098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view reading assignments as vague with no guidance for what should be accomplished by the reading.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611940"/>
            <a:ext cx="255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1" indent="-476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>
                <a:latin typeface="Baskerville Old Face" panose="02020602080505020303" pitchFamily="18" charset="0"/>
              </a:rPr>
              <a:t>believe they can earn a satisfactory grade without doing </a:t>
            </a:r>
            <a:r>
              <a:rPr lang="en-US" sz="2400" dirty="0" smtClean="0">
                <a:latin typeface="Baskerville Old Face" panose="02020602080505020303" pitchFamily="18" charset="0"/>
              </a:rPr>
              <a:t>the </a:t>
            </a:r>
            <a:r>
              <a:rPr lang="en-US" sz="2400" dirty="0">
                <a:latin typeface="Baskerville Old Face" panose="02020602080505020303" pitchFamily="18" charset="0"/>
              </a:rPr>
              <a:t>reading.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2282" y="1595735"/>
            <a:ext cx="188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Students . . 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Why Don’t Students Read?</a:t>
            </a:r>
          </a:p>
          <a:p>
            <a:r>
              <a:rPr lang="en-US" sz="2800" dirty="0" smtClean="0">
                <a:latin typeface="Baskerville Old Face" pitchFamily="18" charset="0"/>
              </a:rPr>
              <a:t>Non-Compliance</a:t>
            </a:r>
            <a:endParaRPr lang="en-US" sz="2800" dirty="0">
              <a:latin typeface="Baskerville Old Face" pitchFamily="18" charset="0"/>
            </a:endParaRP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601533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Office of Support for Effective Teaching (OSET). (2009). How do I get my students to complete reading assignments? The University of New Mexico.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https://www.unm.edu/~oset/SupportingDocuments/Getting%20students%20to%20read.pdf</a:t>
            </a:r>
            <a:r>
              <a:rPr lang="en-US" altLang="en-US" sz="1200" dirty="0" smtClean="0">
                <a:latin typeface="Baskerville Old Face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1" y="2209800"/>
            <a:ext cx="2438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do not perceive a causal link between pre-class reading and ultimate performance (</a:t>
            </a:r>
            <a:r>
              <a:rPr lang="en-US" sz="2400" i="1" dirty="0" smtClean="0">
                <a:latin typeface="Baskerville Old Face" panose="02020602080505020303" pitchFamily="18" charset="0"/>
              </a:rPr>
              <a:t>i.e.</a:t>
            </a:r>
            <a:r>
              <a:rPr lang="en-US" sz="2400" dirty="0" smtClean="0">
                <a:latin typeface="Baskerville Old Face" panose="02020602080505020303" pitchFamily="18" charset="0"/>
              </a:rPr>
              <a:t>, grade success on exams).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2282" y="1595735"/>
            <a:ext cx="188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Students . . 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askerville Old Face" pitchFamily="18" charset="0"/>
            </a:endParaRPr>
          </a:p>
          <a:p>
            <a:r>
              <a:rPr lang="en-US" sz="4000" dirty="0" smtClean="0">
                <a:latin typeface="Baskerville Old Face" pitchFamily="18" charset="0"/>
              </a:rPr>
              <a:t>How Do We Get Students Read?</a:t>
            </a:r>
          </a:p>
          <a:p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200" y="601533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117475" indent="-117475">
              <a:spcBef>
                <a:spcPct val="0"/>
              </a:spcBef>
            </a:pPr>
            <a:r>
              <a:rPr lang="en-US" altLang="en-US" sz="1200" dirty="0">
                <a:latin typeface="Baskerville Old Face" pitchFamily="18" charset="0"/>
              </a:rPr>
              <a:t>Hobson, E.H. (2004). Getting students to read: Fourteen tips: IDEA Paper #40. The IDEA Center, Kansas State University. </a:t>
            </a:r>
            <a:r>
              <a:rPr lang="en-US" altLang="en-US" sz="1200" dirty="0">
                <a:latin typeface="Baskerville Old Face" pitchFamily="18" charset="0"/>
                <a:hlinkClick r:id="rId3"/>
              </a:rPr>
              <a:t>http://ideaedu.org/sites/default/files/Idea_Paper_40.pdf</a:t>
            </a:r>
            <a:r>
              <a:rPr lang="en-US" altLang="en-US" sz="1200" dirty="0">
                <a:latin typeface="Baskerville Old Face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6426" r="16978" b="36425"/>
          <a:stretch/>
        </p:blipFill>
        <p:spPr bwMode="auto">
          <a:xfrm>
            <a:off x="76200" y="60870"/>
            <a:ext cx="473674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sdgraphics.com/file/blank-open-bo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527" r="9418" b="13453"/>
          <a:stretch/>
        </p:blipFill>
        <p:spPr bwMode="auto">
          <a:xfrm>
            <a:off x="1447800" y="1396409"/>
            <a:ext cx="5790806" cy="4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200" y="24384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Use syllabus to give background and explain how and why reading assignments contribute to learning and relate to other course content.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438400"/>
            <a:ext cx="2419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1" indent="-476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 Make explicit the importance of a particular reading assignment to accomplishing objectives and goals.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1" y="1683603"/>
            <a:ext cx="516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400" dirty="0" smtClean="0">
                <a:latin typeface="Baskerville Old Face" panose="02020602080505020303" pitchFamily="18" charset="0"/>
              </a:rPr>
              <a:t>Show and Tell Students How Readings Will Benefit Them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3375" y="135526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ctr"/>
            <a:r>
              <a:rPr lang="en-US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Compliance</a:t>
            </a:r>
            <a:endParaRPr lang="en-US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1758</Words>
  <Application>Microsoft Office PowerPoint</Application>
  <PresentationFormat>On-screen Show (4:3)</PresentationFormat>
  <Paragraphs>180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Xavier University of Louisiana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Tiera S Coston</cp:lastModifiedBy>
  <cp:revision>332</cp:revision>
  <cp:lastPrinted>2013-10-17T14:28:41Z</cp:lastPrinted>
  <dcterms:created xsi:type="dcterms:W3CDTF">2013-06-28T16:05:48Z</dcterms:created>
  <dcterms:modified xsi:type="dcterms:W3CDTF">2014-10-29T16:50:15Z</dcterms:modified>
</cp:coreProperties>
</file>